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5" r:id="rId4"/>
    <p:sldId id="277" r:id="rId5"/>
    <p:sldId id="276" r:id="rId6"/>
    <p:sldId id="278" r:id="rId7"/>
    <p:sldId id="259" r:id="rId8"/>
    <p:sldId id="263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4" r:id="rId17"/>
    <p:sldId id="281" r:id="rId18"/>
    <p:sldId id="282" r:id="rId19"/>
    <p:sldId id="261" r:id="rId20"/>
    <p:sldId id="262" r:id="rId21"/>
    <p:sldId id="264" r:id="rId22"/>
    <p:sldId id="270" r:id="rId23"/>
    <p:sldId id="280" r:id="rId24"/>
    <p:sldId id="271" r:id="rId25"/>
    <p:sldId id="260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  <a:srgbClr val="D2D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D58FC4-6BE9-4BBE-A3A2-39840C81A5D1}" type="doc">
      <dgm:prSet loTypeId="urn:microsoft.com/office/officeart/2005/8/layout/h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352E9E33-0789-4A49-BB3F-0931B5778408}">
      <dgm:prSet phldrT="[文字]"/>
      <dgm:spPr/>
      <dgm:t>
        <a:bodyPr/>
        <a:lstStyle/>
        <a:p>
          <a:r>
            <a:rPr lang="zh-TW" altLang="en-US" b="1" dirty="0" smtClean="0"/>
            <a:t>資料蒐集</a:t>
          </a:r>
          <a:endParaRPr lang="zh-TW" altLang="en-US" b="1" dirty="0"/>
        </a:p>
      </dgm:t>
    </dgm:pt>
    <dgm:pt modelId="{7D1DE551-58F5-4C9F-9AAE-803AA6B76D0E}" type="parTrans" cxnId="{6E74ACE5-6F46-4CD0-AFB7-20088F206F3F}">
      <dgm:prSet/>
      <dgm:spPr/>
      <dgm:t>
        <a:bodyPr/>
        <a:lstStyle/>
        <a:p>
          <a:endParaRPr lang="zh-TW" altLang="en-US"/>
        </a:p>
      </dgm:t>
    </dgm:pt>
    <dgm:pt modelId="{B353DDD6-E902-4FE1-A31E-EAD9987699B6}" type="sibTrans" cxnId="{6E74ACE5-6F46-4CD0-AFB7-20088F206F3F}">
      <dgm:prSet/>
      <dgm:spPr/>
      <dgm:t>
        <a:bodyPr/>
        <a:lstStyle/>
        <a:p>
          <a:endParaRPr lang="zh-TW" altLang="en-US"/>
        </a:p>
      </dgm:t>
    </dgm:pt>
    <dgm:pt modelId="{6204F2B1-6488-45AC-986A-E0A8343A1074}">
      <dgm:prSet phldrT="[文字]"/>
      <dgm:spPr/>
      <dgm:t>
        <a:bodyPr/>
        <a:lstStyle/>
        <a:p>
          <a:r>
            <a:rPr lang="zh-TW" altLang="en-US" dirty="0" smtClean="0"/>
            <a:t>公路局</a:t>
          </a:r>
          <a:r>
            <a:rPr lang="en-US" altLang="zh-TW" dirty="0" smtClean="0"/>
            <a:t>M3</a:t>
          </a:r>
          <a:r>
            <a:rPr lang="zh-TW" altLang="en-US" dirty="0" smtClean="0"/>
            <a:t>系統資料庫</a:t>
          </a:r>
          <a:r>
            <a:rPr lang="en-US" altLang="zh-TW" dirty="0" smtClean="0"/>
            <a:t>(</a:t>
          </a:r>
          <a:r>
            <a:rPr lang="zh-TW" altLang="en-US" dirty="0" smtClean="0"/>
            <a:t>路檢聯稽與違規</a:t>
          </a:r>
          <a:r>
            <a:rPr lang="en-US" altLang="zh-TW" dirty="0" smtClean="0"/>
            <a:t>)</a:t>
          </a:r>
          <a:endParaRPr lang="zh-TW" altLang="en-US" dirty="0"/>
        </a:p>
      </dgm:t>
    </dgm:pt>
    <dgm:pt modelId="{38192562-E4AF-4BED-8B3F-D9504243FEBE}" type="parTrans" cxnId="{DBB49CBC-85E7-4BF2-87BF-3EF1E31F04EA}">
      <dgm:prSet/>
      <dgm:spPr/>
      <dgm:t>
        <a:bodyPr/>
        <a:lstStyle/>
        <a:p>
          <a:endParaRPr lang="zh-TW" altLang="en-US"/>
        </a:p>
      </dgm:t>
    </dgm:pt>
    <dgm:pt modelId="{B885479D-2D52-4BF6-A16D-962DCB5D08C8}" type="sibTrans" cxnId="{DBB49CBC-85E7-4BF2-87BF-3EF1E31F04EA}">
      <dgm:prSet/>
      <dgm:spPr/>
      <dgm:t>
        <a:bodyPr/>
        <a:lstStyle/>
        <a:p>
          <a:endParaRPr lang="zh-TW" altLang="en-US"/>
        </a:p>
      </dgm:t>
    </dgm:pt>
    <dgm:pt modelId="{C8656FF2-3B48-41E1-BDA9-E4216CBCFEA2}">
      <dgm:prSet phldrT="[文字]"/>
      <dgm:spPr/>
      <dgm:t>
        <a:bodyPr/>
        <a:lstStyle/>
        <a:p>
          <a:r>
            <a:rPr lang="zh-TW" altLang="en-US" dirty="0" smtClean="0"/>
            <a:t>資料使用限制：</a:t>
          </a:r>
          <a:r>
            <a:rPr lang="en-US" altLang="zh-TW" dirty="0" smtClean="0"/>
            <a:t>2022</a:t>
          </a:r>
          <a:r>
            <a:rPr lang="zh-TW" altLang="en-US" dirty="0" smtClean="0"/>
            <a:t>年</a:t>
          </a:r>
          <a:r>
            <a:rPr lang="en-US" altLang="zh-TW" dirty="0" smtClean="0"/>
            <a:t>10</a:t>
          </a:r>
          <a:r>
            <a:rPr lang="zh-TW" altLang="en-US" dirty="0" smtClean="0"/>
            <a:t>月至</a:t>
          </a:r>
          <a:r>
            <a:rPr lang="en-US" altLang="zh-TW" dirty="0" smtClean="0"/>
            <a:t>2023</a:t>
          </a:r>
          <a:r>
            <a:rPr lang="zh-TW" altLang="en-US" dirty="0" smtClean="0"/>
            <a:t>年</a:t>
          </a:r>
          <a:r>
            <a:rPr lang="en-US" altLang="zh-TW" dirty="0" smtClean="0"/>
            <a:t>10</a:t>
          </a:r>
          <a:r>
            <a:rPr lang="zh-TW" altLang="en-US" dirty="0" smtClean="0"/>
            <a:t>月、新竹所管轄</a:t>
          </a:r>
          <a:endParaRPr lang="zh-TW" altLang="en-US" dirty="0"/>
        </a:p>
      </dgm:t>
    </dgm:pt>
    <dgm:pt modelId="{F882A15C-C9B5-42A1-B172-3534D88E4BF4}" type="parTrans" cxnId="{0C746537-DC96-4DC5-A860-FDA2FC98BB62}">
      <dgm:prSet/>
      <dgm:spPr/>
      <dgm:t>
        <a:bodyPr/>
        <a:lstStyle/>
        <a:p>
          <a:endParaRPr lang="zh-TW" altLang="en-US"/>
        </a:p>
      </dgm:t>
    </dgm:pt>
    <dgm:pt modelId="{0087FBBE-581E-4996-AE88-FD3C21FD5123}" type="sibTrans" cxnId="{0C746537-DC96-4DC5-A860-FDA2FC98BB62}">
      <dgm:prSet/>
      <dgm:spPr/>
      <dgm:t>
        <a:bodyPr/>
        <a:lstStyle/>
        <a:p>
          <a:endParaRPr lang="zh-TW" altLang="en-US"/>
        </a:p>
      </dgm:t>
    </dgm:pt>
    <dgm:pt modelId="{C7DF0468-9816-4360-8A8C-413003326438}">
      <dgm:prSet phldrT="[文字]"/>
      <dgm:spPr/>
      <dgm:t>
        <a:bodyPr/>
        <a:lstStyle/>
        <a:p>
          <a:r>
            <a:rPr lang="zh-TW" altLang="en-US" b="1" dirty="0" smtClean="0"/>
            <a:t>資料前處理</a:t>
          </a:r>
          <a:endParaRPr lang="zh-TW" altLang="en-US" b="1" dirty="0"/>
        </a:p>
      </dgm:t>
    </dgm:pt>
    <dgm:pt modelId="{E0D29C9E-6449-448E-AACA-58DFDD955E77}" type="parTrans" cxnId="{236059F7-26F4-4525-B3EE-E134B4536C17}">
      <dgm:prSet/>
      <dgm:spPr/>
      <dgm:t>
        <a:bodyPr/>
        <a:lstStyle/>
        <a:p>
          <a:endParaRPr lang="zh-TW" altLang="en-US"/>
        </a:p>
      </dgm:t>
    </dgm:pt>
    <dgm:pt modelId="{33EF6D82-6EF0-4506-8E45-5B4C8E05D553}" type="sibTrans" cxnId="{236059F7-26F4-4525-B3EE-E134B4536C17}">
      <dgm:prSet/>
      <dgm:spPr/>
      <dgm:t>
        <a:bodyPr/>
        <a:lstStyle/>
        <a:p>
          <a:endParaRPr lang="zh-TW" altLang="en-US"/>
        </a:p>
      </dgm:t>
    </dgm:pt>
    <dgm:pt modelId="{140F3D53-9CDF-457C-94BF-65221D58C1A3}">
      <dgm:prSet phldrT="[文字]"/>
      <dgm:spPr/>
      <dgm:t>
        <a:bodyPr/>
        <a:lstStyle/>
        <a:p>
          <a:r>
            <a:rPr lang="zh-TW" altLang="en-US" dirty="0" smtClean="0"/>
            <a:t>資料清洗</a:t>
          </a:r>
          <a:endParaRPr lang="zh-TW" altLang="en-US" dirty="0"/>
        </a:p>
      </dgm:t>
    </dgm:pt>
    <dgm:pt modelId="{68DC856A-2975-4A37-9EE4-BBB76D5257F2}" type="parTrans" cxnId="{17FE9077-B5E8-494D-83D9-D6CB8988EB71}">
      <dgm:prSet/>
      <dgm:spPr/>
      <dgm:t>
        <a:bodyPr/>
        <a:lstStyle/>
        <a:p>
          <a:endParaRPr lang="zh-TW" altLang="en-US"/>
        </a:p>
      </dgm:t>
    </dgm:pt>
    <dgm:pt modelId="{30B67984-F6AB-4E11-9AFC-F514B305D301}" type="sibTrans" cxnId="{17FE9077-B5E8-494D-83D9-D6CB8988EB71}">
      <dgm:prSet/>
      <dgm:spPr/>
      <dgm:t>
        <a:bodyPr/>
        <a:lstStyle/>
        <a:p>
          <a:endParaRPr lang="zh-TW" altLang="en-US"/>
        </a:p>
      </dgm:t>
    </dgm:pt>
    <dgm:pt modelId="{B1DAEB73-FD26-46D2-95E9-FD369B2C3B48}">
      <dgm:prSet phldrT="[文字]"/>
      <dgm:spPr/>
      <dgm:t>
        <a:bodyPr/>
        <a:lstStyle/>
        <a:p>
          <a:r>
            <a:rPr lang="zh-TW" altLang="en-US" dirty="0" smtClean="0"/>
            <a:t>特徵選擇</a:t>
          </a:r>
          <a:endParaRPr lang="zh-TW" altLang="en-US" dirty="0"/>
        </a:p>
      </dgm:t>
    </dgm:pt>
    <dgm:pt modelId="{EA613481-C6BB-458B-9F50-1B3595671ED5}" type="parTrans" cxnId="{6665CFB2-30FD-407E-955F-6C8D1E5E1427}">
      <dgm:prSet/>
      <dgm:spPr/>
      <dgm:t>
        <a:bodyPr/>
        <a:lstStyle/>
        <a:p>
          <a:endParaRPr lang="zh-TW" altLang="en-US"/>
        </a:p>
      </dgm:t>
    </dgm:pt>
    <dgm:pt modelId="{10095D22-EE7E-4435-B35E-1B13AAD31B91}" type="sibTrans" cxnId="{6665CFB2-30FD-407E-955F-6C8D1E5E1427}">
      <dgm:prSet/>
      <dgm:spPr/>
      <dgm:t>
        <a:bodyPr/>
        <a:lstStyle/>
        <a:p>
          <a:endParaRPr lang="zh-TW" altLang="en-US"/>
        </a:p>
      </dgm:t>
    </dgm:pt>
    <dgm:pt modelId="{A3198ED9-E769-4DC8-B619-A816A4AE989B}">
      <dgm:prSet phldrT="[文字]"/>
      <dgm:spPr/>
      <dgm:t>
        <a:bodyPr/>
        <a:lstStyle/>
        <a:p>
          <a:r>
            <a:rPr lang="zh-TW" altLang="en-US" b="1" dirty="0" smtClean="0"/>
            <a:t>模型建立</a:t>
          </a:r>
          <a:endParaRPr lang="zh-TW" altLang="en-US" b="1" dirty="0"/>
        </a:p>
      </dgm:t>
    </dgm:pt>
    <dgm:pt modelId="{7F5638CF-20E2-49BA-8D38-634EFEF9C746}" type="parTrans" cxnId="{A714D91C-8D42-4375-8F41-8EF78E8E9259}">
      <dgm:prSet/>
      <dgm:spPr/>
      <dgm:t>
        <a:bodyPr/>
        <a:lstStyle/>
        <a:p>
          <a:endParaRPr lang="zh-TW" altLang="en-US"/>
        </a:p>
      </dgm:t>
    </dgm:pt>
    <dgm:pt modelId="{148B883E-831B-4405-BB1D-3A7AE8B47D0F}" type="sibTrans" cxnId="{A714D91C-8D42-4375-8F41-8EF78E8E9259}">
      <dgm:prSet/>
      <dgm:spPr/>
      <dgm:t>
        <a:bodyPr/>
        <a:lstStyle/>
        <a:p>
          <a:endParaRPr lang="zh-TW" altLang="en-US"/>
        </a:p>
      </dgm:t>
    </dgm:pt>
    <dgm:pt modelId="{859783EC-7B74-40B8-BF2B-32A5607BFBF7}">
      <dgm:prSet phldrT="[文字]"/>
      <dgm:spPr/>
      <dgm:t>
        <a:bodyPr anchor="ctr"/>
        <a:lstStyle/>
        <a:p>
          <a:r>
            <a:rPr lang="zh-TW" altLang="en-US" dirty="0" smtClean="0"/>
            <a:t>模型選擇</a:t>
          </a:r>
          <a:endParaRPr lang="zh-TW" altLang="en-US" dirty="0"/>
        </a:p>
      </dgm:t>
    </dgm:pt>
    <dgm:pt modelId="{368BE2B3-F3FB-43E6-A9D0-122921B391F6}" type="parTrans" cxnId="{B3D3D978-4ED5-493B-A93D-57540C9FDC22}">
      <dgm:prSet/>
      <dgm:spPr/>
      <dgm:t>
        <a:bodyPr/>
        <a:lstStyle/>
        <a:p>
          <a:endParaRPr lang="zh-TW" altLang="en-US"/>
        </a:p>
      </dgm:t>
    </dgm:pt>
    <dgm:pt modelId="{5AD6A120-33D8-428C-BFDE-CD152FC4BE74}" type="sibTrans" cxnId="{B3D3D978-4ED5-493B-A93D-57540C9FDC22}">
      <dgm:prSet/>
      <dgm:spPr/>
      <dgm:t>
        <a:bodyPr/>
        <a:lstStyle/>
        <a:p>
          <a:endParaRPr lang="zh-TW" altLang="en-US"/>
        </a:p>
      </dgm:t>
    </dgm:pt>
    <dgm:pt modelId="{23E15AD4-209A-4C3C-ACF6-546271FFF6B2}">
      <dgm:prSet phldrT="[文字]"/>
      <dgm:spPr/>
      <dgm:t>
        <a:bodyPr anchor="ctr"/>
        <a:lstStyle/>
        <a:p>
          <a:r>
            <a:rPr lang="zh-TW" altLang="en-US" dirty="0" smtClean="0"/>
            <a:t>模型訓練</a:t>
          </a:r>
          <a:endParaRPr lang="zh-TW" altLang="en-US" dirty="0"/>
        </a:p>
      </dgm:t>
    </dgm:pt>
    <dgm:pt modelId="{81973B68-6B25-44D1-BA1F-EA815BE75044}" type="parTrans" cxnId="{3610FC5D-8510-4D90-B358-EC278F3120C8}">
      <dgm:prSet/>
      <dgm:spPr/>
      <dgm:t>
        <a:bodyPr/>
        <a:lstStyle/>
        <a:p>
          <a:endParaRPr lang="zh-TW" altLang="en-US"/>
        </a:p>
      </dgm:t>
    </dgm:pt>
    <dgm:pt modelId="{28696032-3C37-4821-A6FB-3DC90B932B6A}" type="sibTrans" cxnId="{3610FC5D-8510-4D90-B358-EC278F3120C8}">
      <dgm:prSet/>
      <dgm:spPr/>
      <dgm:t>
        <a:bodyPr/>
        <a:lstStyle/>
        <a:p>
          <a:endParaRPr lang="zh-TW" altLang="en-US"/>
        </a:p>
      </dgm:t>
    </dgm:pt>
    <dgm:pt modelId="{2F88ACD3-1674-4EEB-A69E-FBDEE9973371}">
      <dgm:prSet/>
      <dgm:spPr/>
      <dgm:t>
        <a:bodyPr/>
        <a:lstStyle/>
        <a:p>
          <a:r>
            <a:rPr lang="zh-TW" altLang="en-US" b="1" dirty="0" smtClean="0"/>
            <a:t>模型評估</a:t>
          </a:r>
          <a:endParaRPr lang="zh-TW" altLang="en-US" b="1" dirty="0"/>
        </a:p>
      </dgm:t>
    </dgm:pt>
    <dgm:pt modelId="{E3D9E648-6006-4635-9F61-67724BCC0077}" type="parTrans" cxnId="{E4EC1186-FE83-4C6D-B79F-BDEE117AC043}">
      <dgm:prSet/>
      <dgm:spPr/>
      <dgm:t>
        <a:bodyPr/>
        <a:lstStyle/>
        <a:p>
          <a:endParaRPr lang="zh-TW" altLang="en-US"/>
        </a:p>
      </dgm:t>
    </dgm:pt>
    <dgm:pt modelId="{074665A1-8AA1-4392-B96F-8B1BE461828C}" type="sibTrans" cxnId="{E4EC1186-FE83-4C6D-B79F-BDEE117AC043}">
      <dgm:prSet/>
      <dgm:spPr/>
      <dgm:t>
        <a:bodyPr/>
        <a:lstStyle/>
        <a:p>
          <a:endParaRPr lang="zh-TW" altLang="en-US"/>
        </a:p>
      </dgm:t>
    </dgm:pt>
    <dgm:pt modelId="{97EF76DE-96EC-4005-B45C-8981C4EB6A1A}">
      <dgm:prSet/>
      <dgm:spPr/>
      <dgm:t>
        <a:bodyPr/>
        <a:lstStyle/>
        <a:p>
          <a:r>
            <a:rPr lang="zh-TW" altLang="en-US" b="1" dirty="0" smtClean="0"/>
            <a:t>實際應用</a:t>
          </a:r>
          <a:endParaRPr lang="zh-TW" altLang="en-US" b="1" dirty="0"/>
        </a:p>
      </dgm:t>
    </dgm:pt>
    <dgm:pt modelId="{4E6AC675-E66E-4E9D-A40B-621A78A4C915}" type="parTrans" cxnId="{293D792F-AEFC-44AD-A440-393C307F6BBE}">
      <dgm:prSet/>
      <dgm:spPr/>
      <dgm:t>
        <a:bodyPr/>
        <a:lstStyle/>
        <a:p>
          <a:endParaRPr lang="zh-TW" altLang="en-US"/>
        </a:p>
      </dgm:t>
    </dgm:pt>
    <dgm:pt modelId="{00EB1095-DDBB-4E57-B880-2D14676FDC5E}" type="sibTrans" cxnId="{293D792F-AEFC-44AD-A440-393C307F6BBE}">
      <dgm:prSet/>
      <dgm:spPr/>
      <dgm:t>
        <a:bodyPr/>
        <a:lstStyle/>
        <a:p>
          <a:endParaRPr lang="zh-TW" altLang="en-US"/>
        </a:p>
      </dgm:t>
    </dgm:pt>
    <dgm:pt modelId="{3B78472B-40C3-4AA9-81B5-FD58450DD044}">
      <dgm:prSet/>
      <dgm:spPr/>
      <dgm:t>
        <a:bodyPr/>
        <a:lstStyle/>
        <a:p>
          <a:r>
            <a:rPr lang="en-US" altLang="zh-TW" dirty="0" smtClean="0"/>
            <a:t>Loss</a:t>
          </a:r>
          <a:endParaRPr lang="zh-TW" altLang="en-US" dirty="0"/>
        </a:p>
      </dgm:t>
    </dgm:pt>
    <dgm:pt modelId="{A12BB1B4-EAE8-44D3-A040-430861EAC6A8}" type="parTrans" cxnId="{BCCD8467-0BAC-4D7E-A959-62958A71E3CB}">
      <dgm:prSet/>
      <dgm:spPr/>
      <dgm:t>
        <a:bodyPr/>
        <a:lstStyle/>
        <a:p>
          <a:endParaRPr lang="zh-TW" altLang="en-US"/>
        </a:p>
      </dgm:t>
    </dgm:pt>
    <dgm:pt modelId="{307C0757-7783-4874-943A-DDE5F630DE66}" type="sibTrans" cxnId="{BCCD8467-0BAC-4D7E-A959-62958A71E3CB}">
      <dgm:prSet/>
      <dgm:spPr/>
      <dgm:t>
        <a:bodyPr/>
        <a:lstStyle/>
        <a:p>
          <a:endParaRPr lang="zh-TW" altLang="en-US"/>
        </a:p>
      </dgm:t>
    </dgm:pt>
    <dgm:pt modelId="{2EBE6BEB-F1D4-42AA-BCBF-78CBCD4CCECB}">
      <dgm:prSet/>
      <dgm:spPr/>
      <dgm:t>
        <a:bodyPr anchor="ctr"/>
        <a:lstStyle/>
        <a:p>
          <a:r>
            <a:rPr lang="zh-TW" altLang="en-US" dirty="0" smtClean="0"/>
            <a:t>參考預測模型，安排路檢聯稽班次</a:t>
          </a:r>
          <a:endParaRPr lang="zh-TW" altLang="en-US" dirty="0"/>
        </a:p>
      </dgm:t>
    </dgm:pt>
    <dgm:pt modelId="{55A72854-5B99-4CCF-B9A4-558492691C23}" type="parTrans" cxnId="{7AAD097E-840E-4B95-90F5-2DF26DB549C7}">
      <dgm:prSet/>
      <dgm:spPr/>
      <dgm:t>
        <a:bodyPr/>
        <a:lstStyle/>
        <a:p>
          <a:endParaRPr lang="zh-TW" altLang="en-US"/>
        </a:p>
      </dgm:t>
    </dgm:pt>
    <dgm:pt modelId="{88ABF64A-8C53-4DBD-B493-9047B4E897D9}" type="sibTrans" cxnId="{7AAD097E-840E-4B95-90F5-2DF26DB549C7}">
      <dgm:prSet/>
      <dgm:spPr/>
      <dgm:t>
        <a:bodyPr/>
        <a:lstStyle/>
        <a:p>
          <a:endParaRPr lang="zh-TW" altLang="en-US"/>
        </a:p>
      </dgm:t>
    </dgm:pt>
    <dgm:pt modelId="{7C7C4FA1-7C82-4AF6-8546-9C2D5EF33F9E}">
      <dgm:prSet/>
      <dgm:spPr/>
      <dgm:t>
        <a:bodyPr anchor="ctr"/>
        <a:lstStyle/>
        <a:p>
          <a:r>
            <a:rPr lang="zh-TW" altLang="en-US" dirty="0" smtClean="0"/>
            <a:t>績效評估</a:t>
          </a:r>
          <a:endParaRPr lang="zh-TW" altLang="en-US" dirty="0"/>
        </a:p>
      </dgm:t>
    </dgm:pt>
    <dgm:pt modelId="{B4F2CBB9-1C8F-43C5-9481-D469A4E0E1A4}" type="parTrans" cxnId="{37AF9C3B-62B3-40EC-886B-D7640642938E}">
      <dgm:prSet/>
      <dgm:spPr/>
      <dgm:t>
        <a:bodyPr/>
        <a:lstStyle/>
        <a:p>
          <a:endParaRPr lang="zh-TW" altLang="en-US"/>
        </a:p>
      </dgm:t>
    </dgm:pt>
    <dgm:pt modelId="{D3A50363-5204-4DB0-9979-EABB87CAEDFE}" type="sibTrans" cxnId="{37AF9C3B-62B3-40EC-886B-D7640642938E}">
      <dgm:prSet/>
      <dgm:spPr/>
      <dgm:t>
        <a:bodyPr/>
        <a:lstStyle/>
        <a:p>
          <a:endParaRPr lang="zh-TW" altLang="en-US"/>
        </a:p>
      </dgm:t>
    </dgm:pt>
    <dgm:pt modelId="{0D235C51-E928-4E67-A0D8-91AE715556FD}">
      <dgm:prSet/>
      <dgm:spPr/>
      <dgm:t>
        <a:bodyPr/>
        <a:lstStyle/>
        <a:p>
          <a:r>
            <a:rPr lang="en-US" altLang="zh-TW" dirty="0" smtClean="0"/>
            <a:t>R-squared score (R2 score)</a:t>
          </a:r>
          <a:endParaRPr lang="zh-TW" altLang="en-US" dirty="0"/>
        </a:p>
      </dgm:t>
    </dgm:pt>
    <dgm:pt modelId="{7AB4D908-480A-4245-83B0-ACB894B5703F}" type="sibTrans" cxnId="{5E1DE83A-EB5F-41ED-9230-F282F47CAD8E}">
      <dgm:prSet/>
      <dgm:spPr/>
      <dgm:t>
        <a:bodyPr/>
        <a:lstStyle/>
        <a:p>
          <a:endParaRPr lang="zh-TW" altLang="en-US"/>
        </a:p>
      </dgm:t>
    </dgm:pt>
    <dgm:pt modelId="{858FDFB9-F281-422A-892F-F2C43ED7569F}" type="parTrans" cxnId="{5E1DE83A-EB5F-41ED-9230-F282F47CAD8E}">
      <dgm:prSet/>
      <dgm:spPr/>
      <dgm:t>
        <a:bodyPr/>
        <a:lstStyle/>
        <a:p>
          <a:endParaRPr lang="zh-TW" altLang="en-US"/>
        </a:p>
      </dgm:t>
    </dgm:pt>
    <dgm:pt modelId="{43605359-AED9-4CE5-B1F1-7CB34E122243}" type="pres">
      <dgm:prSet presAssocID="{A2D58FC4-6BE9-4BBE-A3A2-39840C81A5D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C381D85A-073D-4B48-828A-474707265E04}" type="pres">
      <dgm:prSet presAssocID="{A2D58FC4-6BE9-4BBE-A3A2-39840C81A5D1}" presName="tSp" presStyleCnt="0"/>
      <dgm:spPr/>
    </dgm:pt>
    <dgm:pt modelId="{1EF64B60-A819-4447-883A-330C56A46593}" type="pres">
      <dgm:prSet presAssocID="{A2D58FC4-6BE9-4BBE-A3A2-39840C81A5D1}" presName="bSp" presStyleCnt="0"/>
      <dgm:spPr/>
    </dgm:pt>
    <dgm:pt modelId="{F6AEC937-6E01-456F-B113-0CAD41167AD7}" type="pres">
      <dgm:prSet presAssocID="{A2D58FC4-6BE9-4BBE-A3A2-39840C81A5D1}" presName="process" presStyleCnt="0"/>
      <dgm:spPr/>
    </dgm:pt>
    <dgm:pt modelId="{95D02863-7243-4844-AA16-F5B1C04A7CE6}" type="pres">
      <dgm:prSet presAssocID="{352E9E33-0789-4A49-BB3F-0931B5778408}" presName="composite1" presStyleCnt="0"/>
      <dgm:spPr/>
    </dgm:pt>
    <dgm:pt modelId="{809BA7F0-FFBB-4BCC-9BD2-3B4323C4A978}" type="pres">
      <dgm:prSet presAssocID="{352E9E33-0789-4A49-BB3F-0931B5778408}" presName="dummyNode1" presStyleLbl="node1" presStyleIdx="0" presStyleCnt="5"/>
      <dgm:spPr/>
    </dgm:pt>
    <dgm:pt modelId="{76109F3D-3889-404B-A22A-A68635633A34}" type="pres">
      <dgm:prSet presAssocID="{352E9E33-0789-4A49-BB3F-0931B5778408}" presName="childNode1" presStyleLbl="bgAcc1" presStyleIdx="0" presStyleCnt="5" custScaleX="12699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4E704EF-3787-4CB2-8470-29BA74D35F44}" type="pres">
      <dgm:prSet presAssocID="{352E9E33-0789-4A49-BB3F-0931B5778408}" presName="childNode1tx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E3B6303-A50A-4446-BAB9-01F38EEA8780}" type="pres">
      <dgm:prSet presAssocID="{352E9E33-0789-4A49-BB3F-0931B5778408}" presName="parentNode1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2B8C6C85-B379-41B2-8E37-E42E386A7E0C}" type="pres">
      <dgm:prSet presAssocID="{352E9E33-0789-4A49-BB3F-0931B5778408}" presName="connSite1" presStyleCnt="0"/>
      <dgm:spPr/>
    </dgm:pt>
    <dgm:pt modelId="{5EE35BCD-66D7-405C-BD18-17365C229DFD}" type="pres">
      <dgm:prSet presAssocID="{B353DDD6-E902-4FE1-A31E-EAD9987699B6}" presName="Name9" presStyleLbl="sibTrans2D1" presStyleIdx="0" presStyleCnt="4"/>
      <dgm:spPr/>
      <dgm:t>
        <a:bodyPr/>
        <a:lstStyle/>
        <a:p>
          <a:endParaRPr lang="zh-TW" altLang="en-US"/>
        </a:p>
      </dgm:t>
    </dgm:pt>
    <dgm:pt modelId="{274E37A3-6229-46B7-AA4A-946D9FCC07F6}" type="pres">
      <dgm:prSet presAssocID="{C7DF0468-9816-4360-8A8C-413003326438}" presName="composite2" presStyleCnt="0"/>
      <dgm:spPr/>
    </dgm:pt>
    <dgm:pt modelId="{8A3595BA-4F46-45E0-A413-F65F20FE77A6}" type="pres">
      <dgm:prSet presAssocID="{C7DF0468-9816-4360-8A8C-413003326438}" presName="dummyNode2" presStyleLbl="node1" presStyleIdx="0" presStyleCnt="5"/>
      <dgm:spPr/>
    </dgm:pt>
    <dgm:pt modelId="{2A47294F-7426-4D6B-A21C-2B1C45D89988}" type="pres">
      <dgm:prSet presAssocID="{C7DF0468-9816-4360-8A8C-413003326438}" presName="childNode2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72A70B9-A70A-4C39-9C60-7E71033BBF2C}" type="pres">
      <dgm:prSet presAssocID="{C7DF0468-9816-4360-8A8C-413003326438}" presName="childNode2tx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76D1AF-4C63-4784-A3E4-9A4D3A8CADDD}" type="pres">
      <dgm:prSet presAssocID="{C7DF0468-9816-4360-8A8C-413003326438}" presName="parentNode2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DD95393-56B8-4D2C-BC55-B999C02821BA}" type="pres">
      <dgm:prSet presAssocID="{C7DF0468-9816-4360-8A8C-413003326438}" presName="connSite2" presStyleCnt="0"/>
      <dgm:spPr/>
    </dgm:pt>
    <dgm:pt modelId="{A1BD01EC-BBE3-4A5D-BAED-9AFCB44248BA}" type="pres">
      <dgm:prSet presAssocID="{33EF6D82-6EF0-4506-8E45-5B4C8E05D553}" presName="Name18" presStyleLbl="sibTrans2D1" presStyleIdx="1" presStyleCnt="4"/>
      <dgm:spPr/>
      <dgm:t>
        <a:bodyPr/>
        <a:lstStyle/>
        <a:p>
          <a:endParaRPr lang="zh-TW" altLang="en-US"/>
        </a:p>
      </dgm:t>
    </dgm:pt>
    <dgm:pt modelId="{6D765D18-1C61-4AEF-80F3-72FD0D629E09}" type="pres">
      <dgm:prSet presAssocID="{A3198ED9-E769-4DC8-B619-A816A4AE989B}" presName="composite1" presStyleCnt="0"/>
      <dgm:spPr/>
    </dgm:pt>
    <dgm:pt modelId="{FD1E6256-FA1B-44A6-B38F-36A2E736C2A4}" type="pres">
      <dgm:prSet presAssocID="{A3198ED9-E769-4DC8-B619-A816A4AE989B}" presName="dummyNode1" presStyleLbl="node1" presStyleIdx="1" presStyleCnt="5"/>
      <dgm:spPr/>
    </dgm:pt>
    <dgm:pt modelId="{1CC64627-6E6C-4EC2-9BBC-5B38E6FBD858}" type="pres">
      <dgm:prSet presAssocID="{A3198ED9-E769-4DC8-B619-A816A4AE989B}" presName="childNode1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003D880-3C2F-4F6F-AD93-ED676C377E64}" type="pres">
      <dgm:prSet presAssocID="{A3198ED9-E769-4DC8-B619-A816A4AE989B}" presName="childNode1tx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5517F6E-5E55-4A4C-8703-88F53C2D0435}" type="pres">
      <dgm:prSet presAssocID="{A3198ED9-E769-4DC8-B619-A816A4AE989B}" presName="parentNode1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F673076-788E-49B7-BF03-208042F4FE9A}" type="pres">
      <dgm:prSet presAssocID="{A3198ED9-E769-4DC8-B619-A816A4AE989B}" presName="connSite1" presStyleCnt="0"/>
      <dgm:spPr/>
    </dgm:pt>
    <dgm:pt modelId="{391A1AA4-5320-42CD-A4E8-56081C271826}" type="pres">
      <dgm:prSet presAssocID="{148B883E-831B-4405-BB1D-3A7AE8B47D0F}" presName="Name9" presStyleLbl="sibTrans2D1" presStyleIdx="2" presStyleCnt="4"/>
      <dgm:spPr/>
      <dgm:t>
        <a:bodyPr/>
        <a:lstStyle/>
        <a:p>
          <a:endParaRPr lang="zh-TW" altLang="en-US"/>
        </a:p>
      </dgm:t>
    </dgm:pt>
    <dgm:pt modelId="{48B60F9A-706F-45E8-8E8C-9F38CE98588E}" type="pres">
      <dgm:prSet presAssocID="{2F88ACD3-1674-4EEB-A69E-FBDEE9973371}" presName="composite2" presStyleCnt="0"/>
      <dgm:spPr/>
    </dgm:pt>
    <dgm:pt modelId="{A5E98545-0D51-4F34-92BF-C79E0CC2C0B0}" type="pres">
      <dgm:prSet presAssocID="{2F88ACD3-1674-4EEB-A69E-FBDEE9973371}" presName="dummyNode2" presStyleLbl="node1" presStyleIdx="2" presStyleCnt="5"/>
      <dgm:spPr/>
    </dgm:pt>
    <dgm:pt modelId="{29CB6AEF-9995-4D87-BFAA-6B90FA893487}" type="pres">
      <dgm:prSet presAssocID="{2F88ACD3-1674-4EEB-A69E-FBDEE9973371}" presName="childNode2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C2FB1D9-E14F-48A1-93AC-03D0E4229F25}" type="pres">
      <dgm:prSet presAssocID="{2F88ACD3-1674-4EEB-A69E-FBDEE9973371}" presName="childNode2tx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6C910C-142B-4313-AFE7-D3D08A440637}" type="pres">
      <dgm:prSet presAssocID="{2F88ACD3-1674-4EEB-A69E-FBDEE9973371}" presName="parentNode2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0D28D25-D9F0-463C-9C72-F83E1BF1DE06}" type="pres">
      <dgm:prSet presAssocID="{2F88ACD3-1674-4EEB-A69E-FBDEE9973371}" presName="connSite2" presStyleCnt="0"/>
      <dgm:spPr/>
    </dgm:pt>
    <dgm:pt modelId="{B2D6C57E-DFFC-4E45-9039-924529707D61}" type="pres">
      <dgm:prSet presAssocID="{074665A1-8AA1-4392-B96F-8B1BE461828C}" presName="Name18" presStyleLbl="sibTrans2D1" presStyleIdx="3" presStyleCnt="4"/>
      <dgm:spPr/>
      <dgm:t>
        <a:bodyPr/>
        <a:lstStyle/>
        <a:p>
          <a:endParaRPr lang="zh-TW" altLang="en-US"/>
        </a:p>
      </dgm:t>
    </dgm:pt>
    <dgm:pt modelId="{28D5815B-B5E4-4149-8C5C-CFC5D502B684}" type="pres">
      <dgm:prSet presAssocID="{97EF76DE-96EC-4005-B45C-8981C4EB6A1A}" presName="composite1" presStyleCnt="0"/>
      <dgm:spPr/>
    </dgm:pt>
    <dgm:pt modelId="{0F707658-F3DE-4103-8BFA-C2A99D53F922}" type="pres">
      <dgm:prSet presAssocID="{97EF76DE-96EC-4005-B45C-8981C4EB6A1A}" presName="dummyNode1" presStyleLbl="node1" presStyleIdx="3" presStyleCnt="5"/>
      <dgm:spPr/>
    </dgm:pt>
    <dgm:pt modelId="{8795A8C0-9095-47DD-B81E-7D3A7A846B46}" type="pres">
      <dgm:prSet presAssocID="{97EF76DE-96EC-4005-B45C-8981C4EB6A1A}" presName="childNode1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8023DD9-B829-4D2A-B0CD-B592A7799C3A}" type="pres">
      <dgm:prSet presAssocID="{97EF76DE-96EC-4005-B45C-8981C4EB6A1A}" presName="childNode1tx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DA0D513-1D1F-405C-9B8D-8E86BF25A50C}" type="pres">
      <dgm:prSet presAssocID="{97EF76DE-96EC-4005-B45C-8981C4EB6A1A}" presName="parentNode1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3916A3C-1630-477F-B115-736E817448B1}" type="pres">
      <dgm:prSet presAssocID="{97EF76DE-96EC-4005-B45C-8981C4EB6A1A}" presName="connSite1" presStyleCnt="0"/>
      <dgm:spPr/>
    </dgm:pt>
  </dgm:ptLst>
  <dgm:cxnLst>
    <dgm:cxn modelId="{F27B7C0B-E14E-45D3-AD0A-654190BDCA0E}" type="presOf" srcId="{C8656FF2-3B48-41E1-BDA9-E4216CBCFEA2}" destId="{34E704EF-3787-4CB2-8470-29BA74D35F44}" srcOrd="1" destOrd="1" presId="urn:microsoft.com/office/officeart/2005/8/layout/hProcess4"/>
    <dgm:cxn modelId="{90358D5A-B246-42F7-BE9A-67A48004A33C}" type="presOf" srcId="{3B78472B-40C3-4AA9-81B5-FD58450DD044}" destId="{BC2FB1D9-E14F-48A1-93AC-03D0E4229F25}" srcOrd="1" destOrd="0" presId="urn:microsoft.com/office/officeart/2005/8/layout/hProcess4"/>
    <dgm:cxn modelId="{80A5905F-D90A-45AE-8BD7-DACBCBCF7D69}" type="presOf" srcId="{352E9E33-0789-4A49-BB3F-0931B5778408}" destId="{3E3B6303-A50A-4446-BAB9-01F38EEA8780}" srcOrd="0" destOrd="0" presId="urn:microsoft.com/office/officeart/2005/8/layout/hProcess4"/>
    <dgm:cxn modelId="{6E74ACE5-6F46-4CD0-AFB7-20088F206F3F}" srcId="{A2D58FC4-6BE9-4BBE-A3A2-39840C81A5D1}" destId="{352E9E33-0789-4A49-BB3F-0931B5778408}" srcOrd="0" destOrd="0" parTransId="{7D1DE551-58F5-4C9F-9AAE-803AA6B76D0E}" sibTransId="{B353DDD6-E902-4FE1-A31E-EAD9987699B6}"/>
    <dgm:cxn modelId="{77C3B678-07F8-4464-9142-BA47CA5ABEEA}" type="presOf" srcId="{074665A1-8AA1-4392-B96F-8B1BE461828C}" destId="{B2D6C57E-DFFC-4E45-9039-924529707D61}" srcOrd="0" destOrd="0" presId="urn:microsoft.com/office/officeart/2005/8/layout/hProcess4"/>
    <dgm:cxn modelId="{557842E0-AE4C-4DF9-B8B7-8AFE98BEF72D}" type="presOf" srcId="{140F3D53-9CDF-457C-94BF-65221D58C1A3}" destId="{672A70B9-A70A-4C39-9C60-7E71033BBF2C}" srcOrd="1" destOrd="0" presId="urn:microsoft.com/office/officeart/2005/8/layout/hProcess4"/>
    <dgm:cxn modelId="{236059F7-26F4-4525-B3EE-E134B4536C17}" srcId="{A2D58FC4-6BE9-4BBE-A3A2-39840C81A5D1}" destId="{C7DF0468-9816-4360-8A8C-413003326438}" srcOrd="1" destOrd="0" parTransId="{E0D29C9E-6449-448E-AACA-58DFDD955E77}" sibTransId="{33EF6D82-6EF0-4506-8E45-5B4C8E05D553}"/>
    <dgm:cxn modelId="{AD9CDCD5-5186-4E52-A68B-7ECB5E246AAA}" type="presOf" srcId="{B1DAEB73-FD26-46D2-95E9-FD369B2C3B48}" destId="{2A47294F-7426-4D6B-A21C-2B1C45D89988}" srcOrd="0" destOrd="1" presId="urn:microsoft.com/office/officeart/2005/8/layout/hProcess4"/>
    <dgm:cxn modelId="{816F2700-7E29-45EA-BE3E-2E5AFB34EC50}" type="presOf" srcId="{6204F2B1-6488-45AC-986A-E0A8343A1074}" destId="{34E704EF-3787-4CB2-8470-29BA74D35F44}" srcOrd="1" destOrd="0" presId="urn:microsoft.com/office/officeart/2005/8/layout/hProcess4"/>
    <dgm:cxn modelId="{5E1DE83A-EB5F-41ED-9230-F282F47CAD8E}" srcId="{2F88ACD3-1674-4EEB-A69E-FBDEE9973371}" destId="{0D235C51-E928-4E67-A0D8-91AE715556FD}" srcOrd="1" destOrd="0" parTransId="{858FDFB9-F281-422A-892F-F2C43ED7569F}" sibTransId="{7AB4D908-480A-4245-83B0-ACB894B5703F}"/>
    <dgm:cxn modelId="{E4EC1186-FE83-4C6D-B79F-BDEE117AC043}" srcId="{A2D58FC4-6BE9-4BBE-A3A2-39840C81A5D1}" destId="{2F88ACD3-1674-4EEB-A69E-FBDEE9973371}" srcOrd="3" destOrd="0" parTransId="{E3D9E648-6006-4635-9F61-67724BCC0077}" sibTransId="{074665A1-8AA1-4392-B96F-8B1BE461828C}"/>
    <dgm:cxn modelId="{7F7ADCA3-9B1C-4E50-950F-249F08A94C30}" type="presOf" srcId="{2F88ACD3-1674-4EEB-A69E-FBDEE9973371}" destId="{AD6C910C-142B-4313-AFE7-D3D08A440637}" srcOrd="0" destOrd="0" presId="urn:microsoft.com/office/officeart/2005/8/layout/hProcess4"/>
    <dgm:cxn modelId="{94ADE898-B1CB-4679-B9A4-7D27ABA2BA2C}" type="presOf" srcId="{859783EC-7B74-40B8-BF2B-32A5607BFBF7}" destId="{4003D880-3C2F-4F6F-AD93-ED676C377E64}" srcOrd="1" destOrd="0" presId="urn:microsoft.com/office/officeart/2005/8/layout/hProcess4"/>
    <dgm:cxn modelId="{293D792F-AEFC-44AD-A440-393C307F6BBE}" srcId="{A2D58FC4-6BE9-4BBE-A3A2-39840C81A5D1}" destId="{97EF76DE-96EC-4005-B45C-8981C4EB6A1A}" srcOrd="4" destOrd="0" parTransId="{4E6AC675-E66E-4E9D-A40B-621A78A4C915}" sibTransId="{00EB1095-DDBB-4E57-B880-2D14676FDC5E}"/>
    <dgm:cxn modelId="{B3D3D978-4ED5-493B-A93D-57540C9FDC22}" srcId="{A3198ED9-E769-4DC8-B619-A816A4AE989B}" destId="{859783EC-7B74-40B8-BF2B-32A5607BFBF7}" srcOrd="0" destOrd="0" parTransId="{368BE2B3-F3FB-43E6-A9D0-122921B391F6}" sibTransId="{5AD6A120-33D8-428C-BFDE-CD152FC4BE74}"/>
    <dgm:cxn modelId="{37AF9C3B-62B3-40EC-886B-D7640642938E}" srcId="{97EF76DE-96EC-4005-B45C-8981C4EB6A1A}" destId="{7C7C4FA1-7C82-4AF6-8546-9C2D5EF33F9E}" srcOrd="1" destOrd="0" parTransId="{B4F2CBB9-1C8F-43C5-9481-D469A4E0E1A4}" sibTransId="{D3A50363-5204-4DB0-9979-EABB87CAEDFE}"/>
    <dgm:cxn modelId="{D7791999-2447-4835-B400-776449A45C59}" type="presOf" srcId="{B1DAEB73-FD26-46D2-95E9-FD369B2C3B48}" destId="{672A70B9-A70A-4C39-9C60-7E71033BBF2C}" srcOrd="1" destOrd="1" presId="urn:microsoft.com/office/officeart/2005/8/layout/hProcess4"/>
    <dgm:cxn modelId="{2420DBE5-7065-48D6-AEF1-E39296BEC4C7}" type="presOf" srcId="{23E15AD4-209A-4C3C-ACF6-546271FFF6B2}" destId="{1CC64627-6E6C-4EC2-9BBC-5B38E6FBD858}" srcOrd="0" destOrd="1" presId="urn:microsoft.com/office/officeart/2005/8/layout/hProcess4"/>
    <dgm:cxn modelId="{C38130BB-123F-4EDC-BE10-53035F0C216C}" type="presOf" srcId="{A2D58FC4-6BE9-4BBE-A3A2-39840C81A5D1}" destId="{43605359-AED9-4CE5-B1F1-7CB34E122243}" srcOrd="0" destOrd="0" presId="urn:microsoft.com/office/officeart/2005/8/layout/hProcess4"/>
    <dgm:cxn modelId="{0C746537-DC96-4DC5-A860-FDA2FC98BB62}" srcId="{352E9E33-0789-4A49-BB3F-0931B5778408}" destId="{C8656FF2-3B48-41E1-BDA9-E4216CBCFEA2}" srcOrd="1" destOrd="0" parTransId="{F882A15C-C9B5-42A1-B172-3534D88E4BF4}" sibTransId="{0087FBBE-581E-4996-AE88-FD3C21FD5123}"/>
    <dgm:cxn modelId="{F0EEA2A7-317C-4E8E-B032-10653DACD1F1}" type="presOf" srcId="{23E15AD4-209A-4C3C-ACF6-546271FFF6B2}" destId="{4003D880-3C2F-4F6F-AD93-ED676C377E64}" srcOrd="1" destOrd="1" presId="urn:microsoft.com/office/officeart/2005/8/layout/hProcess4"/>
    <dgm:cxn modelId="{FF4E35CF-0143-4650-A3DE-ED05AACE8662}" type="presOf" srcId="{7C7C4FA1-7C82-4AF6-8546-9C2D5EF33F9E}" destId="{8795A8C0-9095-47DD-B81E-7D3A7A846B46}" srcOrd="0" destOrd="1" presId="urn:microsoft.com/office/officeart/2005/8/layout/hProcess4"/>
    <dgm:cxn modelId="{DBB49CBC-85E7-4BF2-87BF-3EF1E31F04EA}" srcId="{352E9E33-0789-4A49-BB3F-0931B5778408}" destId="{6204F2B1-6488-45AC-986A-E0A8343A1074}" srcOrd="0" destOrd="0" parTransId="{38192562-E4AF-4BED-8B3F-D9504243FEBE}" sibTransId="{B885479D-2D52-4BF6-A16D-962DCB5D08C8}"/>
    <dgm:cxn modelId="{17FE9077-B5E8-494D-83D9-D6CB8988EB71}" srcId="{C7DF0468-9816-4360-8A8C-413003326438}" destId="{140F3D53-9CDF-457C-94BF-65221D58C1A3}" srcOrd="0" destOrd="0" parTransId="{68DC856A-2975-4A37-9EE4-BBB76D5257F2}" sibTransId="{30B67984-F6AB-4E11-9AFC-F514B305D301}"/>
    <dgm:cxn modelId="{2CFA24CF-A765-4D1E-AD8C-03D300054E37}" type="presOf" srcId="{140F3D53-9CDF-457C-94BF-65221D58C1A3}" destId="{2A47294F-7426-4D6B-A21C-2B1C45D89988}" srcOrd="0" destOrd="0" presId="urn:microsoft.com/office/officeart/2005/8/layout/hProcess4"/>
    <dgm:cxn modelId="{F80C132E-F769-4C1D-833C-5EA5D8586C9F}" type="presOf" srcId="{3B78472B-40C3-4AA9-81B5-FD58450DD044}" destId="{29CB6AEF-9995-4D87-BFAA-6B90FA893487}" srcOrd="0" destOrd="0" presId="urn:microsoft.com/office/officeart/2005/8/layout/hProcess4"/>
    <dgm:cxn modelId="{D98457E8-E05E-4E1A-A240-BABF4A034D64}" type="presOf" srcId="{2EBE6BEB-F1D4-42AA-BCBF-78CBCD4CCECB}" destId="{8795A8C0-9095-47DD-B81E-7D3A7A846B46}" srcOrd="0" destOrd="0" presId="urn:microsoft.com/office/officeart/2005/8/layout/hProcess4"/>
    <dgm:cxn modelId="{9BAAB8E3-259D-430C-BF2D-FD3FD241361D}" type="presOf" srcId="{148B883E-831B-4405-BB1D-3A7AE8B47D0F}" destId="{391A1AA4-5320-42CD-A4E8-56081C271826}" srcOrd="0" destOrd="0" presId="urn:microsoft.com/office/officeart/2005/8/layout/hProcess4"/>
    <dgm:cxn modelId="{BCCD8467-0BAC-4D7E-A959-62958A71E3CB}" srcId="{2F88ACD3-1674-4EEB-A69E-FBDEE9973371}" destId="{3B78472B-40C3-4AA9-81B5-FD58450DD044}" srcOrd="0" destOrd="0" parTransId="{A12BB1B4-EAE8-44D3-A040-430861EAC6A8}" sibTransId="{307C0757-7783-4874-943A-DDE5F630DE66}"/>
    <dgm:cxn modelId="{30DF8168-F107-408C-B50C-3F700001A955}" type="presOf" srcId="{6204F2B1-6488-45AC-986A-E0A8343A1074}" destId="{76109F3D-3889-404B-A22A-A68635633A34}" srcOrd="0" destOrd="0" presId="urn:microsoft.com/office/officeart/2005/8/layout/hProcess4"/>
    <dgm:cxn modelId="{C08C2658-F6AA-4307-A9AE-CA5D5193597A}" type="presOf" srcId="{33EF6D82-6EF0-4506-8E45-5B4C8E05D553}" destId="{A1BD01EC-BBE3-4A5D-BAED-9AFCB44248BA}" srcOrd="0" destOrd="0" presId="urn:microsoft.com/office/officeart/2005/8/layout/hProcess4"/>
    <dgm:cxn modelId="{E181C86E-58C7-4909-AF05-2384D81147BF}" type="presOf" srcId="{0D235C51-E928-4E67-A0D8-91AE715556FD}" destId="{29CB6AEF-9995-4D87-BFAA-6B90FA893487}" srcOrd="0" destOrd="1" presId="urn:microsoft.com/office/officeart/2005/8/layout/hProcess4"/>
    <dgm:cxn modelId="{CB3890A5-1DEE-4CE8-AB22-14637A93CB38}" type="presOf" srcId="{0D235C51-E928-4E67-A0D8-91AE715556FD}" destId="{BC2FB1D9-E14F-48A1-93AC-03D0E4229F25}" srcOrd="1" destOrd="1" presId="urn:microsoft.com/office/officeart/2005/8/layout/hProcess4"/>
    <dgm:cxn modelId="{39F4F468-0BC0-4C70-BF4E-F1B60D30088F}" type="presOf" srcId="{859783EC-7B74-40B8-BF2B-32A5607BFBF7}" destId="{1CC64627-6E6C-4EC2-9BBC-5B38E6FBD858}" srcOrd="0" destOrd="0" presId="urn:microsoft.com/office/officeart/2005/8/layout/hProcess4"/>
    <dgm:cxn modelId="{3610FC5D-8510-4D90-B358-EC278F3120C8}" srcId="{A3198ED9-E769-4DC8-B619-A816A4AE989B}" destId="{23E15AD4-209A-4C3C-ACF6-546271FFF6B2}" srcOrd="1" destOrd="0" parTransId="{81973B68-6B25-44D1-BA1F-EA815BE75044}" sibTransId="{28696032-3C37-4821-A6FB-3DC90B932B6A}"/>
    <dgm:cxn modelId="{86DCF755-B247-4C19-A0FB-6A1A16BCCD20}" type="presOf" srcId="{7C7C4FA1-7C82-4AF6-8546-9C2D5EF33F9E}" destId="{18023DD9-B829-4D2A-B0CD-B592A7799C3A}" srcOrd="1" destOrd="1" presId="urn:microsoft.com/office/officeart/2005/8/layout/hProcess4"/>
    <dgm:cxn modelId="{30FB0148-57A8-4C38-83D3-C5148EE799DE}" type="presOf" srcId="{C8656FF2-3B48-41E1-BDA9-E4216CBCFEA2}" destId="{76109F3D-3889-404B-A22A-A68635633A34}" srcOrd="0" destOrd="1" presId="urn:microsoft.com/office/officeart/2005/8/layout/hProcess4"/>
    <dgm:cxn modelId="{C03F94E5-7954-417E-A9A8-AC14FE4A5B35}" type="presOf" srcId="{C7DF0468-9816-4360-8A8C-413003326438}" destId="{9276D1AF-4C63-4784-A3E4-9A4D3A8CADDD}" srcOrd="0" destOrd="0" presId="urn:microsoft.com/office/officeart/2005/8/layout/hProcess4"/>
    <dgm:cxn modelId="{A714D91C-8D42-4375-8F41-8EF78E8E9259}" srcId="{A2D58FC4-6BE9-4BBE-A3A2-39840C81A5D1}" destId="{A3198ED9-E769-4DC8-B619-A816A4AE989B}" srcOrd="2" destOrd="0" parTransId="{7F5638CF-20E2-49BA-8D38-634EFEF9C746}" sibTransId="{148B883E-831B-4405-BB1D-3A7AE8B47D0F}"/>
    <dgm:cxn modelId="{3419EECA-4529-4656-BDCE-5516941779B2}" type="presOf" srcId="{2EBE6BEB-F1D4-42AA-BCBF-78CBCD4CCECB}" destId="{18023DD9-B829-4D2A-B0CD-B592A7799C3A}" srcOrd="1" destOrd="0" presId="urn:microsoft.com/office/officeart/2005/8/layout/hProcess4"/>
    <dgm:cxn modelId="{1A638D53-BCAD-48EE-AC41-E52A8568E028}" type="presOf" srcId="{B353DDD6-E902-4FE1-A31E-EAD9987699B6}" destId="{5EE35BCD-66D7-405C-BD18-17365C229DFD}" srcOrd="0" destOrd="0" presId="urn:microsoft.com/office/officeart/2005/8/layout/hProcess4"/>
    <dgm:cxn modelId="{56B6D1E0-41BC-490C-AD6C-EF6477E86F93}" type="presOf" srcId="{A3198ED9-E769-4DC8-B619-A816A4AE989B}" destId="{85517F6E-5E55-4A4C-8703-88F53C2D0435}" srcOrd="0" destOrd="0" presId="urn:microsoft.com/office/officeart/2005/8/layout/hProcess4"/>
    <dgm:cxn modelId="{6665CFB2-30FD-407E-955F-6C8D1E5E1427}" srcId="{C7DF0468-9816-4360-8A8C-413003326438}" destId="{B1DAEB73-FD26-46D2-95E9-FD369B2C3B48}" srcOrd="1" destOrd="0" parTransId="{EA613481-C6BB-458B-9F50-1B3595671ED5}" sibTransId="{10095D22-EE7E-4435-B35E-1B13AAD31B91}"/>
    <dgm:cxn modelId="{7AAD097E-840E-4B95-90F5-2DF26DB549C7}" srcId="{97EF76DE-96EC-4005-B45C-8981C4EB6A1A}" destId="{2EBE6BEB-F1D4-42AA-BCBF-78CBCD4CCECB}" srcOrd="0" destOrd="0" parTransId="{55A72854-5B99-4CCF-B9A4-558492691C23}" sibTransId="{88ABF64A-8C53-4DBD-B493-9047B4E897D9}"/>
    <dgm:cxn modelId="{E7592013-5F6A-4856-9125-327BB2D805C6}" type="presOf" srcId="{97EF76DE-96EC-4005-B45C-8981C4EB6A1A}" destId="{0DA0D513-1D1F-405C-9B8D-8E86BF25A50C}" srcOrd="0" destOrd="0" presId="urn:microsoft.com/office/officeart/2005/8/layout/hProcess4"/>
    <dgm:cxn modelId="{CF6969DF-2C72-4AD9-922C-2FF67CD2B77D}" type="presParOf" srcId="{43605359-AED9-4CE5-B1F1-7CB34E122243}" destId="{C381D85A-073D-4B48-828A-474707265E04}" srcOrd="0" destOrd="0" presId="urn:microsoft.com/office/officeart/2005/8/layout/hProcess4"/>
    <dgm:cxn modelId="{458A9BCB-4F58-447C-858E-A1193B6D832B}" type="presParOf" srcId="{43605359-AED9-4CE5-B1F1-7CB34E122243}" destId="{1EF64B60-A819-4447-883A-330C56A46593}" srcOrd="1" destOrd="0" presId="urn:microsoft.com/office/officeart/2005/8/layout/hProcess4"/>
    <dgm:cxn modelId="{2F131C25-BE7A-4FDE-9EF0-221501FE981D}" type="presParOf" srcId="{43605359-AED9-4CE5-B1F1-7CB34E122243}" destId="{F6AEC937-6E01-456F-B113-0CAD41167AD7}" srcOrd="2" destOrd="0" presId="urn:microsoft.com/office/officeart/2005/8/layout/hProcess4"/>
    <dgm:cxn modelId="{C201FF33-02EE-4701-BD30-F1A1789FC0C8}" type="presParOf" srcId="{F6AEC937-6E01-456F-B113-0CAD41167AD7}" destId="{95D02863-7243-4844-AA16-F5B1C04A7CE6}" srcOrd="0" destOrd="0" presId="urn:microsoft.com/office/officeart/2005/8/layout/hProcess4"/>
    <dgm:cxn modelId="{F1FA16E9-4C3F-438A-8520-DC6062A0A9E1}" type="presParOf" srcId="{95D02863-7243-4844-AA16-F5B1C04A7CE6}" destId="{809BA7F0-FFBB-4BCC-9BD2-3B4323C4A978}" srcOrd="0" destOrd="0" presId="urn:microsoft.com/office/officeart/2005/8/layout/hProcess4"/>
    <dgm:cxn modelId="{D74CD562-E9CE-47BD-B67A-907C8B001052}" type="presParOf" srcId="{95D02863-7243-4844-AA16-F5B1C04A7CE6}" destId="{76109F3D-3889-404B-A22A-A68635633A34}" srcOrd="1" destOrd="0" presId="urn:microsoft.com/office/officeart/2005/8/layout/hProcess4"/>
    <dgm:cxn modelId="{7F05D715-BDBC-4B3F-BA11-4544C7905D1B}" type="presParOf" srcId="{95D02863-7243-4844-AA16-F5B1C04A7CE6}" destId="{34E704EF-3787-4CB2-8470-29BA74D35F44}" srcOrd="2" destOrd="0" presId="urn:microsoft.com/office/officeart/2005/8/layout/hProcess4"/>
    <dgm:cxn modelId="{EC224E8F-3EC2-4EA6-B251-953224611CD2}" type="presParOf" srcId="{95D02863-7243-4844-AA16-F5B1C04A7CE6}" destId="{3E3B6303-A50A-4446-BAB9-01F38EEA8780}" srcOrd="3" destOrd="0" presId="urn:microsoft.com/office/officeart/2005/8/layout/hProcess4"/>
    <dgm:cxn modelId="{5A2D09A4-9556-437B-8C63-BDDA54A13207}" type="presParOf" srcId="{95D02863-7243-4844-AA16-F5B1C04A7CE6}" destId="{2B8C6C85-B379-41B2-8E37-E42E386A7E0C}" srcOrd="4" destOrd="0" presId="urn:microsoft.com/office/officeart/2005/8/layout/hProcess4"/>
    <dgm:cxn modelId="{DA98FA64-1F90-4EDA-A857-83099E4585B2}" type="presParOf" srcId="{F6AEC937-6E01-456F-B113-0CAD41167AD7}" destId="{5EE35BCD-66D7-405C-BD18-17365C229DFD}" srcOrd="1" destOrd="0" presId="urn:microsoft.com/office/officeart/2005/8/layout/hProcess4"/>
    <dgm:cxn modelId="{F8C004D3-DA8B-4C30-833D-A1CDF214215D}" type="presParOf" srcId="{F6AEC937-6E01-456F-B113-0CAD41167AD7}" destId="{274E37A3-6229-46B7-AA4A-946D9FCC07F6}" srcOrd="2" destOrd="0" presId="urn:microsoft.com/office/officeart/2005/8/layout/hProcess4"/>
    <dgm:cxn modelId="{7EB05339-288C-4515-AABD-0B961E0A4857}" type="presParOf" srcId="{274E37A3-6229-46B7-AA4A-946D9FCC07F6}" destId="{8A3595BA-4F46-45E0-A413-F65F20FE77A6}" srcOrd="0" destOrd="0" presId="urn:microsoft.com/office/officeart/2005/8/layout/hProcess4"/>
    <dgm:cxn modelId="{63384D99-A502-4FBE-BED5-1E903FF6BD4E}" type="presParOf" srcId="{274E37A3-6229-46B7-AA4A-946D9FCC07F6}" destId="{2A47294F-7426-4D6B-A21C-2B1C45D89988}" srcOrd="1" destOrd="0" presId="urn:microsoft.com/office/officeart/2005/8/layout/hProcess4"/>
    <dgm:cxn modelId="{7D50C830-07CA-48CD-B5C7-7E5100F2A16F}" type="presParOf" srcId="{274E37A3-6229-46B7-AA4A-946D9FCC07F6}" destId="{672A70B9-A70A-4C39-9C60-7E71033BBF2C}" srcOrd="2" destOrd="0" presId="urn:microsoft.com/office/officeart/2005/8/layout/hProcess4"/>
    <dgm:cxn modelId="{156396AF-A44B-40F3-B2D7-F31EEBF1C967}" type="presParOf" srcId="{274E37A3-6229-46B7-AA4A-946D9FCC07F6}" destId="{9276D1AF-4C63-4784-A3E4-9A4D3A8CADDD}" srcOrd="3" destOrd="0" presId="urn:microsoft.com/office/officeart/2005/8/layout/hProcess4"/>
    <dgm:cxn modelId="{F6F720E3-4D87-4060-9447-1722590E6204}" type="presParOf" srcId="{274E37A3-6229-46B7-AA4A-946D9FCC07F6}" destId="{EDD95393-56B8-4D2C-BC55-B999C02821BA}" srcOrd="4" destOrd="0" presId="urn:microsoft.com/office/officeart/2005/8/layout/hProcess4"/>
    <dgm:cxn modelId="{8A666A67-A244-4113-B767-DAA882AA85BC}" type="presParOf" srcId="{F6AEC937-6E01-456F-B113-0CAD41167AD7}" destId="{A1BD01EC-BBE3-4A5D-BAED-9AFCB44248BA}" srcOrd="3" destOrd="0" presId="urn:microsoft.com/office/officeart/2005/8/layout/hProcess4"/>
    <dgm:cxn modelId="{9560D9FD-A6EE-426E-98F2-2279F44DA11D}" type="presParOf" srcId="{F6AEC937-6E01-456F-B113-0CAD41167AD7}" destId="{6D765D18-1C61-4AEF-80F3-72FD0D629E09}" srcOrd="4" destOrd="0" presId="urn:microsoft.com/office/officeart/2005/8/layout/hProcess4"/>
    <dgm:cxn modelId="{1CBCF98E-B6AC-4EDF-AB63-C4057DE621DA}" type="presParOf" srcId="{6D765D18-1C61-4AEF-80F3-72FD0D629E09}" destId="{FD1E6256-FA1B-44A6-B38F-36A2E736C2A4}" srcOrd="0" destOrd="0" presId="urn:microsoft.com/office/officeart/2005/8/layout/hProcess4"/>
    <dgm:cxn modelId="{3EC8F01F-B82D-4DB2-ACCB-B70F65188D7D}" type="presParOf" srcId="{6D765D18-1C61-4AEF-80F3-72FD0D629E09}" destId="{1CC64627-6E6C-4EC2-9BBC-5B38E6FBD858}" srcOrd="1" destOrd="0" presId="urn:microsoft.com/office/officeart/2005/8/layout/hProcess4"/>
    <dgm:cxn modelId="{58FD0CC1-C7D5-4B57-8390-04EAD56C9447}" type="presParOf" srcId="{6D765D18-1C61-4AEF-80F3-72FD0D629E09}" destId="{4003D880-3C2F-4F6F-AD93-ED676C377E64}" srcOrd="2" destOrd="0" presId="urn:microsoft.com/office/officeart/2005/8/layout/hProcess4"/>
    <dgm:cxn modelId="{51FDC360-A3D0-4BC9-B229-FBAE16B19D41}" type="presParOf" srcId="{6D765D18-1C61-4AEF-80F3-72FD0D629E09}" destId="{85517F6E-5E55-4A4C-8703-88F53C2D0435}" srcOrd="3" destOrd="0" presId="urn:microsoft.com/office/officeart/2005/8/layout/hProcess4"/>
    <dgm:cxn modelId="{F161F4B7-DFDD-4E16-897F-333FABE0857D}" type="presParOf" srcId="{6D765D18-1C61-4AEF-80F3-72FD0D629E09}" destId="{AF673076-788E-49B7-BF03-208042F4FE9A}" srcOrd="4" destOrd="0" presId="urn:microsoft.com/office/officeart/2005/8/layout/hProcess4"/>
    <dgm:cxn modelId="{7C80FE26-A9C2-454B-B630-BE38B33E7A21}" type="presParOf" srcId="{F6AEC937-6E01-456F-B113-0CAD41167AD7}" destId="{391A1AA4-5320-42CD-A4E8-56081C271826}" srcOrd="5" destOrd="0" presId="urn:microsoft.com/office/officeart/2005/8/layout/hProcess4"/>
    <dgm:cxn modelId="{47427D4E-8FD2-46B5-B487-C0B0384EF6E6}" type="presParOf" srcId="{F6AEC937-6E01-456F-B113-0CAD41167AD7}" destId="{48B60F9A-706F-45E8-8E8C-9F38CE98588E}" srcOrd="6" destOrd="0" presId="urn:microsoft.com/office/officeart/2005/8/layout/hProcess4"/>
    <dgm:cxn modelId="{3FEC7061-5A1D-4796-9C90-F97C907C8597}" type="presParOf" srcId="{48B60F9A-706F-45E8-8E8C-9F38CE98588E}" destId="{A5E98545-0D51-4F34-92BF-C79E0CC2C0B0}" srcOrd="0" destOrd="0" presId="urn:microsoft.com/office/officeart/2005/8/layout/hProcess4"/>
    <dgm:cxn modelId="{D7A26960-3C33-426C-B1D6-5C6C10F5551C}" type="presParOf" srcId="{48B60F9A-706F-45E8-8E8C-9F38CE98588E}" destId="{29CB6AEF-9995-4D87-BFAA-6B90FA893487}" srcOrd="1" destOrd="0" presId="urn:microsoft.com/office/officeart/2005/8/layout/hProcess4"/>
    <dgm:cxn modelId="{8960FDAF-07CE-4A75-9FAD-F78E9D3372C8}" type="presParOf" srcId="{48B60F9A-706F-45E8-8E8C-9F38CE98588E}" destId="{BC2FB1D9-E14F-48A1-93AC-03D0E4229F25}" srcOrd="2" destOrd="0" presId="urn:microsoft.com/office/officeart/2005/8/layout/hProcess4"/>
    <dgm:cxn modelId="{BD3D0E73-F63E-44F8-AFCF-4CDB2C2334B9}" type="presParOf" srcId="{48B60F9A-706F-45E8-8E8C-9F38CE98588E}" destId="{AD6C910C-142B-4313-AFE7-D3D08A440637}" srcOrd="3" destOrd="0" presId="urn:microsoft.com/office/officeart/2005/8/layout/hProcess4"/>
    <dgm:cxn modelId="{BED11B20-89D1-4DEA-8121-B4CFB23D61FD}" type="presParOf" srcId="{48B60F9A-706F-45E8-8E8C-9F38CE98588E}" destId="{C0D28D25-D9F0-463C-9C72-F83E1BF1DE06}" srcOrd="4" destOrd="0" presId="urn:microsoft.com/office/officeart/2005/8/layout/hProcess4"/>
    <dgm:cxn modelId="{03592755-3195-4D89-80C3-3261D96D1A10}" type="presParOf" srcId="{F6AEC937-6E01-456F-B113-0CAD41167AD7}" destId="{B2D6C57E-DFFC-4E45-9039-924529707D61}" srcOrd="7" destOrd="0" presId="urn:microsoft.com/office/officeart/2005/8/layout/hProcess4"/>
    <dgm:cxn modelId="{48264B4E-2B0A-44EF-9373-B08AC9B31C60}" type="presParOf" srcId="{F6AEC937-6E01-456F-B113-0CAD41167AD7}" destId="{28D5815B-B5E4-4149-8C5C-CFC5D502B684}" srcOrd="8" destOrd="0" presId="urn:microsoft.com/office/officeart/2005/8/layout/hProcess4"/>
    <dgm:cxn modelId="{06B8ECC5-70D1-4981-B75B-A7EC6C307B6D}" type="presParOf" srcId="{28D5815B-B5E4-4149-8C5C-CFC5D502B684}" destId="{0F707658-F3DE-4103-8BFA-C2A99D53F922}" srcOrd="0" destOrd="0" presId="urn:microsoft.com/office/officeart/2005/8/layout/hProcess4"/>
    <dgm:cxn modelId="{1BAD9CE0-82D3-4009-ADFF-9E8B50218C3C}" type="presParOf" srcId="{28D5815B-B5E4-4149-8C5C-CFC5D502B684}" destId="{8795A8C0-9095-47DD-B81E-7D3A7A846B46}" srcOrd="1" destOrd="0" presId="urn:microsoft.com/office/officeart/2005/8/layout/hProcess4"/>
    <dgm:cxn modelId="{F7D8270B-BCFB-4349-B0FD-F762B49EBA26}" type="presParOf" srcId="{28D5815B-B5E4-4149-8C5C-CFC5D502B684}" destId="{18023DD9-B829-4D2A-B0CD-B592A7799C3A}" srcOrd="2" destOrd="0" presId="urn:microsoft.com/office/officeart/2005/8/layout/hProcess4"/>
    <dgm:cxn modelId="{2775DE12-19D8-4D67-B32C-035C56B0812C}" type="presParOf" srcId="{28D5815B-B5E4-4149-8C5C-CFC5D502B684}" destId="{0DA0D513-1D1F-405C-9B8D-8E86BF25A50C}" srcOrd="3" destOrd="0" presId="urn:microsoft.com/office/officeart/2005/8/layout/hProcess4"/>
    <dgm:cxn modelId="{DCA91165-F421-4418-A703-64093CA24D08}" type="presParOf" srcId="{28D5815B-B5E4-4149-8C5C-CFC5D502B684}" destId="{B3916A3C-1630-477F-B115-736E817448B1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09F3D-3889-404B-A22A-A68635633A34}">
      <dsp:nvSpPr>
        <dsp:cNvPr id="0" name=""/>
        <dsp:cNvSpPr/>
      </dsp:nvSpPr>
      <dsp:spPr>
        <a:xfrm>
          <a:off x="3640" y="2275262"/>
          <a:ext cx="2320942" cy="1507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kern="1200" dirty="0" smtClean="0"/>
            <a:t>公路局</a:t>
          </a:r>
          <a:r>
            <a:rPr lang="en-US" altLang="zh-TW" sz="1300" kern="1200" dirty="0" smtClean="0"/>
            <a:t>M3</a:t>
          </a:r>
          <a:r>
            <a:rPr lang="zh-TW" altLang="en-US" sz="1300" kern="1200" dirty="0" smtClean="0"/>
            <a:t>系統資料庫</a:t>
          </a:r>
          <a:r>
            <a:rPr lang="en-US" altLang="zh-TW" sz="1300" kern="1200" dirty="0" smtClean="0"/>
            <a:t>(</a:t>
          </a:r>
          <a:r>
            <a:rPr lang="zh-TW" altLang="en-US" sz="1300" kern="1200" dirty="0" smtClean="0"/>
            <a:t>路檢聯稽與違規</a:t>
          </a:r>
          <a:r>
            <a:rPr lang="en-US" altLang="zh-TW" sz="1300" kern="1200" dirty="0" smtClean="0"/>
            <a:t>)</a:t>
          </a:r>
          <a:endParaRPr lang="zh-TW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kern="1200" dirty="0" smtClean="0"/>
            <a:t>資料使用限制：</a:t>
          </a:r>
          <a:r>
            <a:rPr lang="en-US" altLang="zh-TW" sz="1300" kern="1200" dirty="0" smtClean="0"/>
            <a:t>2022</a:t>
          </a:r>
          <a:r>
            <a:rPr lang="zh-TW" altLang="en-US" sz="1300" kern="1200" dirty="0" smtClean="0"/>
            <a:t>年</a:t>
          </a:r>
          <a:r>
            <a:rPr lang="en-US" altLang="zh-TW" sz="1300" kern="1200" dirty="0" smtClean="0"/>
            <a:t>10</a:t>
          </a:r>
          <a:r>
            <a:rPr lang="zh-TW" altLang="en-US" sz="1300" kern="1200" dirty="0" smtClean="0"/>
            <a:t>月至</a:t>
          </a:r>
          <a:r>
            <a:rPr lang="en-US" altLang="zh-TW" sz="1300" kern="1200" dirty="0" smtClean="0"/>
            <a:t>2023</a:t>
          </a:r>
          <a:r>
            <a:rPr lang="zh-TW" altLang="en-US" sz="1300" kern="1200" dirty="0" smtClean="0"/>
            <a:t>年</a:t>
          </a:r>
          <a:r>
            <a:rPr lang="en-US" altLang="zh-TW" sz="1300" kern="1200" dirty="0" smtClean="0"/>
            <a:t>10</a:t>
          </a:r>
          <a:r>
            <a:rPr lang="zh-TW" altLang="en-US" sz="1300" kern="1200" dirty="0" smtClean="0"/>
            <a:t>月、新竹所管轄</a:t>
          </a:r>
          <a:endParaRPr lang="zh-TW" altLang="en-US" sz="1300" kern="1200" dirty="0"/>
        </a:p>
      </dsp:txBody>
      <dsp:txXfrm>
        <a:off x="38329" y="2309951"/>
        <a:ext cx="2251564" cy="1114988"/>
      </dsp:txXfrm>
    </dsp:sp>
    <dsp:sp modelId="{5EE35BCD-66D7-405C-BD18-17365C229DFD}">
      <dsp:nvSpPr>
        <dsp:cNvPr id="0" name=""/>
        <dsp:cNvSpPr/>
      </dsp:nvSpPr>
      <dsp:spPr>
        <a:xfrm>
          <a:off x="1276339" y="2604841"/>
          <a:ext cx="2053778" cy="2053778"/>
        </a:xfrm>
        <a:prstGeom prst="leftCircularArrow">
          <a:avLst>
            <a:gd name="adj1" fmla="val 3020"/>
            <a:gd name="adj2" fmla="val 370471"/>
            <a:gd name="adj3" fmla="val 2145981"/>
            <a:gd name="adj4" fmla="val 9024489"/>
            <a:gd name="adj5" fmla="val 3523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B6303-A50A-4446-BAB9-01F38EEA8780}">
      <dsp:nvSpPr>
        <dsp:cNvPr id="0" name=""/>
        <dsp:cNvSpPr/>
      </dsp:nvSpPr>
      <dsp:spPr>
        <a:xfrm>
          <a:off x="656448" y="3459628"/>
          <a:ext cx="1624520" cy="6460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b="1" kern="1200" dirty="0" smtClean="0"/>
            <a:t>資料蒐集</a:t>
          </a:r>
          <a:endParaRPr lang="zh-TW" altLang="en-US" sz="2300" b="1" kern="1200" dirty="0"/>
        </a:p>
      </dsp:txBody>
      <dsp:txXfrm>
        <a:off x="675369" y="3478549"/>
        <a:ext cx="1586678" cy="608176"/>
      </dsp:txXfrm>
    </dsp:sp>
    <dsp:sp modelId="{2A47294F-7426-4D6B-A21C-2B1C45D89988}">
      <dsp:nvSpPr>
        <dsp:cNvPr id="0" name=""/>
        <dsp:cNvSpPr/>
      </dsp:nvSpPr>
      <dsp:spPr>
        <a:xfrm>
          <a:off x="2619931" y="2275262"/>
          <a:ext cx="1827585" cy="1507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kern="1200" dirty="0" smtClean="0"/>
            <a:t>資料清洗</a:t>
          </a:r>
          <a:endParaRPr lang="zh-TW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kern="1200" dirty="0" smtClean="0"/>
            <a:t>特徵選擇</a:t>
          </a:r>
          <a:endParaRPr lang="zh-TW" altLang="en-US" sz="1300" kern="1200" dirty="0"/>
        </a:p>
      </dsp:txBody>
      <dsp:txXfrm>
        <a:off x="2654620" y="2632960"/>
        <a:ext cx="1758207" cy="1114988"/>
      </dsp:txXfrm>
    </dsp:sp>
    <dsp:sp modelId="{A1BD01EC-BBE3-4A5D-BAED-9AFCB44248BA}">
      <dsp:nvSpPr>
        <dsp:cNvPr id="0" name=""/>
        <dsp:cNvSpPr/>
      </dsp:nvSpPr>
      <dsp:spPr>
        <a:xfrm>
          <a:off x="3633993" y="1352870"/>
          <a:ext cx="2237148" cy="2237148"/>
        </a:xfrm>
        <a:prstGeom prst="circularArrow">
          <a:avLst>
            <a:gd name="adj1" fmla="val 2772"/>
            <a:gd name="adj2" fmla="val 338137"/>
            <a:gd name="adj3" fmla="val 19486352"/>
            <a:gd name="adj4" fmla="val 12575511"/>
            <a:gd name="adj5" fmla="val 3235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6D1AF-4C63-4784-A3E4-9A4D3A8CADDD}">
      <dsp:nvSpPr>
        <dsp:cNvPr id="0" name=""/>
        <dsp:cNvSpPr/>
      </dsp:nvSpPr>
      <dsp:spPr>
        <a:xfrm>
          <a:off x="3026062" y="1952252"/>
          <a:ext cx="1624520" cy="64601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b="1" kern="1200" dirty="0" smtClean="0"/>
            <a:t>資料前處理</a:t>
          </a:r>
          <a:endParaRPr lang="zh-TW" altLang="en-US" sz="2300" b="1" kern="1200" dirty="0"/>
        </a:p>
      </dsp:txBody>
      <dsp:txXfrm>
        <a:off x="3044983" y="1971173"/>
        <a:ext cx="1586678" cy="608176"/>
      </dsp:txXfrm>
    </dsp:sp>
    <dsp:sp modelId="{1CC64627-6E6C-4EC2-9BBC-5B38E6FBD858}">
      <dsp:nvSpPr>
        <dsp:cNvPr id="0" name=""/>
        <dsp:cNvSpPr/>
      </dsp:nvSpPr>
      <dsp:spPr>
        <a:xfrm>
          <a:off x="4945931" y="2275262"/>
          <a:ext cx="1827585" cy="1507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kern="1200" dirty="0" smtClean="0"/>
            <a:t>模型選擇</a:t>
          </a:r>
          <a:endParaRPr lang="zh-TW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kern="1200" dirty="0" smtClean="0"/>
            <a:t>模型訓練</a:t>
          </a:r>
          <a:endParaRPr lang="zh-TW" altLang="en-US" sz="1300" kern="1200" dirty="0"/>
        </a:p>
      </dsp:txBody>
      <dsp:txXfrm>
        <a:off x="4980620" y="2309951"/>
        <a:ext cx="1758207" cy="1114988"/>
      </dsp:txXfrm>
    </dsp:sp>
    <dsp:sp modelId="{391A1AA4-5320-42CD-A4E8-56081C271826}">
      <dsp:nvSpPr>
        <dsp:cNvPr id="0" name=""/>
        <dsp:cNvSpPr/>
      </dsp:nvSpPr>
      <dsp:spPr>
        <a:xfrm>
          <a:off x="5975223" y="2642303"/>
          <a:ext cx="2003623" cy="2003623"/>
        </a:xfrm>
        <a:prstGeom prst="leftCircularArrow">
          <a:avLst>
            <a:gd name="adj1" fmla="val 3096"/>
            <a:gd name="adj2" fmla="val 380421"/>
            <a:gd name="adj3" fmla="val 2155932"/>
            <a:gd name="adj4" fmla="val 9024489"/>
            <a:gd name="adj5" fmla="val 361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517F6E-5E55-4A4C-8703-88F53C2D0435}">
      <dsp:nvSpPr>
        <dsp:cNvPr id="0" name=""/>
        <dsp:cNvSpPr/>
      </dsp:nvSpPr>
      <dsp:spPr>
        <a:xfrm>
          <a:off x="5352062" y="3459628"/>
          <a:ext cx="1624520" cy="64601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b="1" kern="1200" dirty="0" smtClean="0"/>
            <a:t>模型建立</a:t>
          </a:r>
          <a:endParaRPr lang="zh-TW" altLang="en-US" sz="2300" b="1" kern="1200" dirty="0"/>
        </a:p>
      </dsp:txBody>
      <dsp:txXfrm>
        <a:off x="5370983" y="3478549"/>
        <a:ext cx="1586678" cy="608176"/>
      </dsp:txXfrm>
    </dsp:sp>
    <dsp:sp modelId="{29CB6AEF-9995-4D87-BFAA-6B90FA893487}">
      <dsp:nvSpPr>
        <dsp:cNvPr id="0" name=""/>
        <dsp:cNvSpPr/>
      </dsp:nvSpPr>
      <dsp:spPr>
        <a:xfrm>
          <a:off x="7271932" y="2275262"/>
          <a:ext cx="1827585" cy="1507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 smtClean="0"/>
            <a:t>Loss</a:t>
          </a:r>
          <a:endParaRPr lang="zh-TW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1300" kern="1200" dirty="0" smtClean="0"/>
            <a:t>R-squared score (R2 score)</a:t>
          </a:r>
          <a:endParaRPr lang="zh-TW" altLang="en-US" sz="1300" kern="1200" dirty="0"/>
        </a:p>
      </dsp:txBody>
      <dsp:txXfrm>
        <a:off x="7306621" y="2632960"/>
        <a:ext cx="1758207" cy="1114988"/>
      </dsp:txXfrm>
    </dsp:sp>
    <dsp:sp modelId="{B2D6C57E-DFFC-4E45-9039-924529707D61}">
      <dsp:nvSpPr>
        <dsp:cNvPr id="0" name=""/>
        <dsp:cNvSpPr/>
      </dsp:nvSpPr>
      <dsp:spPr>
        <a:xfrm>
          <a:off x="8285993" y="1352870"/>
          <a:ext cx="2237148" cy="2237148"/>
        </a:xfrm>
        <a:prstGeom prst="circularArrow">
          <a:avLst>
            <a:gd name="adj1" fmla="val 2772"/>
            <a:gd name="adj2" fmla="val 338137"/>
            <a:gd name="adj3" fmla="val 19486352"/>
            <a:gd name="adj4" fmla="val 12575511"/>
            <a:gd name="adj5" fmla="val 3235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C910C-142B-4313-AFE7-D3D08A440637}">
      <dsp:nvSpPr>
        <dsp:cNvPr id="0" name=""/>
        <dsp:cNvSpPr/>
      </dsp:nvSpPr>
      <dsp:spPr>
        <a:xfrm>
          <a:off x="7678062" y="1952252"/>
          <a:ext cx="1624520" cy="6460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b="1" kern="1200" dirty="0" smtClean="0"/>
            <a:t>模型評估</a:t>
          </a:r>
          <a:endParaRPr lang="zh-TW" altLang="en-US" sz="2300" b="1" kern="1200" dirty="0"/>
        </a:p>
      </dsp:txBody>
      <dsp:txXfrm>
        <a:off x="7696983" y="1971173"/>
        <a:ext cx="1586678" cy="608176"/>
      </dsp:txXfrm>
    </dsp:sp>
    <dsp:sp modelId="{8795A8C0-9095-47DD-B81E-7D3A7A846B46}">
      <dsp:nvSpPr>
        <dsp:cNvPr id="0" name=""/>
        <dsp:cNvSpPr/>
      </dsp:nvSpPr>
      <dsp:spPr>
        <a:xfrm>
          <a:off x="9597932" y="2275262"/>
          <a:ext cx="1827585" cy="15073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kern="1200" dirty="0" smtClean="0"/>
            <a:t>參考預測模型，安排路檢聯稽班次</a:t>
          </a:r>
          <a:endParaRPr lang="zh-TW" alt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1300" kern="1200" dirty="0" smtClean="0"/>
            <a:t>績效評估</a:t>
          </a:r>
          <a:endParaRPr lang="zh-TW" altLang="en-US" sz="1300" kern="1200" dirty="0"/>
        </a:p>
      </dsp:txBody>
      <dsp:txXfrm>
        <a:off x="9632621" y="2309951"/>
        <a:ext cx="1758207" cy="1114988"/>
      </dsp:txXfrm>
    </dsp:sp>
    <dsp:sp modelId="{0DA0D513-1D1F-405C-9B8D-8E86BF25A50C}">
      <dsp:nvSpPr>
        <dsp:cNvPr id="0" name=""/>
        <dsp:cNvSpPr/>
      </dsp:nvSpPr>
      <dsp:spPr>
        <a:xfrm>
          <a:off x="10004062" y="3459628"/>
          <a:ext cx="1624520" cy="64601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300" b="1" kern="1200" dirty="0" smtClean="0"/>
            <a:t>實際應用</a:t>
          </a:r>
          <a:endParaRPr lang="zh-TW" altLang="en-US" sz="2300" b="1" kern="1200" dirty="0"/>
        </a:p>
      </dsp:txBody>
      <dsp:txXfrm>
        <a:off x="10022983" y="3478549"/>
        <a:ext cx="1586678" cy="608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6094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263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7021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8027" y="365125"/>
            <a:ext cx="10515600" cy="829361"/>
          </a:xfrm>
        </p:spPr>
        <p:txBody>
          <a:bodyPr anchor="t"/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367481"/>
            <a:ext cx="10515600" cy="480948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377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3459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89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354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361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3568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301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3490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A9C1A-099C-43B9-BD04-BA65DD08A510}" type="datetimeFigureOut">
              <a:rPr lang="zh-TW" altLang="en-US" smtClean="0"/>
              <a:t>2024/2/5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67343-1F29-4F56-87D9-4357F670C4C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74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 smtClean="0"/>
              <a:t>113</a:t>
            </a:r>
            <a:r>
              <a:rPr lang="zh-TW" altLang="en-US" sz="3600" dirty="0" smtClean="0"/>
              <a:t>年自行研究計畫案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zh-TW" altLang="en-US" sz="3600" dirty="0" smtClean="0"/>
              <a:t>用於優化路檢聯稽績效之預測模型研究</a:t>
            </a:r>
            <a:r>
              <a:rPr lang="en-US" altLang="zh-TW" sz="3600" dirty="0" smtClean="0"/>
              <a:t/>
            </a:r>
            <a:br>
              <a:rPr lang="en-US" altLang="zh-TW" sz="3600" dirty="0" smtClean="0"/>
            </a:br>
            <a:r>
              <a:rPr lang="en-US" altLang="zh-TW" sz="3600" dirty="0" smtClean="0"/>
              <a:t>(</a:t>
            </a:r>
            <a:r>
              <a:rPr lang="zh-TW" altLang="en-US" sz="3600" dirty="0" smtClean="0"/>
              <a:t>以新竹所為例</a:t>
            </a:r>
            <a:r>
              <a:rPr lang="en-US" altLang="zh-TW" sz="3600" dirty="0" smtClean="0"/>
              <a:t>)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zh-TW" altLang="en-US" dirty="0" smtClean="0"/>
              <a:t>吳季娟、張耀輝、廖雲枝、楊騏銘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428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847" y="3783617"/>
            <a:ext cx="3840000" cy="288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 selection (Mutual information)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610996"/>
              </p:ext>
            </p:extLst>
          </p:nvPr>
        </p:nvGraphicFramePr>
        <p:xfrm>
          <a:off x="400900" y="1886687"/>
          <a:ext cx="5998651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515">
                  <a:extLst>
                    <a:ext uri="{9D8B030D-6E8A-4147-A177-3AD203B41FA5}">
                      <a16:colId xmlns:a16="http://schemas.microsoft.com/office/drawing/2014/main" val="2960151236"/>
                    </a:ext>
                  </a:extLst>
                </a:gridCol>
                <a:gridCol w="869570">
                  <a:extLst>
                    <a:ext uri="{9D8B030D-6E8A-4147-A177-3AD203B41FA5}">
                      <a16:colId xmlns:a16="http://schemas.microsoft.com/office/drawing/2014/main" val="1684902018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529432690"/>
                    </a:ext>
                  </a:extLst>
                </a:gridCol>
                <a:gridCol w="931723">
                  <a:extLst>
                    <a:ext uri="{9D8B030D-6E8A-4147-A177-3AD203B41FA5}">
                      <a16:colId xmlns:a16="http://schemas.microsoft.com/office/drawing/2014/main" val="255358083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524126418"/>
                    </a:ext>
                  </a:extLst>
                </a:gridCol>
                <a:gridCol w="933488">
                  <a:extLst>
                    <a:ext uri="{9D8B030D-6E8A-4147-A177-3AD203B41FA5}">
                      <a16:colId xmlns:a16="http://schemas.microsoft.com/office/drawing/2014/main" val="1534238778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4186413186"/>
                    </a:ext>
                  </a:extLst>
                </a:gridCol>
              </a:tblGrid>
              <a:tr h="21781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kern="120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Mutual</a:t>
                      </a:r>
                      <a:r>
                        <a:rPr lang="en-US" altLang="zh-TW" sz="1200" b="1" kern="1200" baseline="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 information**</a:t>
                      </a:r>
                      <a:endParaRPr lang="en-US" altLang="zh-TW" sz="1200" b="1" kern="1200" dirty="0" smtClean="0">
                        <a:solidFill>
                          <a:srgbClr val="FFFF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Train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Validation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Remark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096706"/>
                  </a:ext>
                </a:extLst>
              </a:tr>
              <a:tr h="37029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dimension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52269"/>
                  </a:ext>
                </a:extLst>
              </a:tr>
              <a:tr h="21781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&gt;=0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554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0.3064100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0.6938973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0.4186387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0.4971422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basis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14168"/>
                  </a:ext>
                </a:extLst>
              </a:tr>
              <a:tr h="21781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317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0.3197875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0.6860469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0.4123875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0.5046510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9942425"/>
                  </a:ext>
                </a:extLst>
              </a:tr>
              <a:tr h="21781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&gt;0.1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0.3709708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0.6699255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0.4379335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0.4739658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291752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9240712" y="6232730"/>
            <a:ext cx="265008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i="1" dirty="0" smtClean="0"/>
              <a:t>*: Last epoch, 3-time average</a:t>
            </a:r>
          </a:p>
          <a:p>
            <a:r>
              <a:rPr lang="en-US" altLang="zh-TW" sz="1100" i="1" dirty="0" smtClean="0"/>
              <a:t>**: Mutual information of feature to target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8303039" y="2844921"/>
            <a:ext cx="368966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smtClean="0"/>
              <a:t>Result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/>
              <a:t>針對輸入的資料集，以各項欄位與目標</a:t>
            </a:r>
            <a:r>
              <a:rPr lang="zh-TW" altLang="en-US" sz="1400" dirty="0" smtClean="0"/>
              <a:t>欄位的</a:t>
            </a:r>
            <a:r>
              <a:rPr lang="en-US" altLang="zh-TW" sz="1400" dirty="0" smtClean="0"/>
              <a:t>mutual information</a:t>
            </a:r>
            <a:r>
              <a:rPr lang="zh-TW" altLang="en-US" sz="1400" dirty="0" smtClean="0"/>
              <a:t>為依據做特徵篩選，仍無法更進一步提高模型預測表現</a:t>
            </a:r>
            <a:endParaRPr lang="en-US" altLang="zh-TW" sz="1400" b="1" dirty="0"/>
          </a:p>
          <a:p>
            <a:pPr>
              <a:lnSpc>
                <a:spcPct val="150000"/>
              </a:lnSpc>
            </a:pPr>
            <a:r>
              <a:rPr lang="en-US" altLang="zh-TW" sz="1400" b="1" dirty="0" smtClean="0"/>
              <a:t>Follow up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/>
              <a:t>Feature selection: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strike="dblStrike" dirty="0"/>
              <a:t>F-statistic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strike="dblStrike" dirty="0"/>
              <a:t>Mutual information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F0000"/>
                </a:solidFill>
              </a:rPr>
              <a:t>Change model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04" y="3783617"/>
            <a:ext cx="3840000" cy="2880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34108" y="923537"/>
            <a:ext cx="22830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Model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Model: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Loss function: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Optimizer: ADAM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673250" y="1096652"/>
            <a:ext cx="18509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Learning rate: 1e-3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Batch size: 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Epoch: 30</a:t>
            </a:r>
            <a:endParaRPr lang="zh-TW" altLang="en-US" sz="1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78027" y="357649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Loss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281504" y="3576493"/>
            <a:ext cx="171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R-squared score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7025379" y="1548877"/>
                <a:ext cx="3991049" cy="953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𝑴𝒖𝒕𝒖𝒂𝒍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𝒊𝒏𝒇𝒐𝒓𝒎𝒂𝒕𝒊𝒐𝒏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d>
                        <m:d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e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TW" sz="1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400" b="1" i="0" dirty="0" smtClean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𝐇</m:t>
                      </m:r>
                      <m:r>
                        <a:rPr lang="en-US" altLang="zh-TW" sz="14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𝐞𝐧𝐭𝐫𝐨𝐩𝐲</m:t>
                      </m:r>
                      <m:r>
                        <a:rPr lang="en-US" altLang="zh-TW" sz="14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sub>
                        <m:sup/>
                        <m:e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d>
                            <m:dPr>
                              <m:ctrlPr>
                                <a:rPr lang="en-US" altLang="zh-TW" sz="1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𝒍𝒐𝒈𝒑</m:t>
                          </m:r>
                          <m:d>
                            <m:dPr>
                              <m:ctrlPr>
                                <a:rPr lang="en-US" altLang="zh-TW" sz="1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𝒑𝒓𝒐𝒃𝒂𝒃𝒊𝒍𝒊𝒕𝒚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→[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TW" sz="1400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379" y="1548877"/>
                <a:ext cx="3991049" cy="953594"/>
              </a:xfrm>
              <a:prstGeom prst="rect">
                <a:avLst/>
              </a:prstGeom>
              <a:blipFill>
                <a:blip r:embed="rId4"/>
                <a:stretch>
                  <a:fillRect l="-1679" t="-56688" b="-891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2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80" y="3808684"/>
            <a:ext cx="3840000" cy="288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Polynomial Regression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08658"/>
              </p:ext>
            </p:extLst>
          </p:nvPr>
        </p:nvGraphicFramePr>
        <p:xfrm>
          <a:off x="427822" y="1940036"/>
          <a:ext cx="6607582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646">
                  <a:extLst>
                    <a:ext uri="{9D8B030D-6E8A-4147-A177-3AD203B41FA5}">
                      <a16:colId xmlns:a16="http://schemas.microsoft.com/office/drawing/2014/main" val="3071617290"/>
                    </a:ext>
                  </a:extLst>
                </a:gridCol>
                <a:gridCol w="585851">
                  <a:extLst>
                    <a:ext uri="{9D8B030D-6E8A-4147-A177-3AD203B41FA5}">
                      <a16:colId xmlns:a16="http://schemas.microsoft.com/office/drawing/2014/main" val="2960151236"/>
                    </a:ext>
                  </a:extLst>
                </a:gridCol>
                <a:gridCol w="862054">
                  <a:extLst>
                    <a:ext uri="{9D8B030D-6E8A-4147-A177-3AD203B41FA5}">
                      <a16:colId xmlns:a16="http://schemas.microsoft.com/office/drawing/2014/main" val="3529432690"/>
                    </a:ext>
                  </a:extLst>
                </a:gridCol>
                <a:gridCol w="938158">
                  <a:extLst>
                    <a:ext uri="{9D8B030D-6E8A-4147-A177-3AD203B41FA5}">
                      <a16:colId xmlns:a16="http://schemas.microsoft.com/office/drawing/2014/main" val="255358083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524126418"/>
                    </a:ext>
                  </a:extLst>
                </a:gridCol>
                <a:gridCol w="922828">
                  <a:extLst>
                    <a:ext uri="{9D8B030D-6E8A-4147-A177-3AD203B41FA5}">
                      <a16:colId xmlns:a16="http://schemas.microsoft.com/office/drawing/2014/main" val="1534238778"/>
                    </a:ext>
                  </a:extLst>
                </a:gridCol>
                <a:gridCol w="811840">
                  <a:extLst>
                    <a:ext uri="{9D8B030D-6E8A-4147-A177-3AD203B41FA5}">
                      <a16:colId xmlns:a16="http://schemas.microsoft.com/office/drawing/2014/main" val="3160517126"/>
                    </a:ext>
                  </a:extLst>
                </a:gridCol>
              </a:tblGrid>
              <a:tr h="24618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Model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Order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Train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Validation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Remark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096706"/>
                  </a:ext>
                </a:extLst>
              </a:tr>
              <a:tr h="312654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zh-TW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52269"/>
                  </a:ext>
                </a:extLst>
              </a:tr>
              <a:tr h="2320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Linear Regression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0.3064100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0.6938973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0.4186387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0.4971422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basis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14168"/>
                  </a:ext>
                </a:extLst>
              </a:tr>
              <a:tr h="18759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Polynomial Regression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2.1694204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-3.2830548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0.8447978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-0.0147490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439979"/>
                  </a:ext>
                </a:extLst>
              </a:tr>
              <a:tr h="187593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4589868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-10609135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4599860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-5525230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296895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8431819" y="3121029"/>
            <a:ext cx="359605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smtClean="0"/>
              <a:t>Result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改以</a:t>
            </a:r>
            <a:r>
              <a:rPr lang="en-US" altLang="zh-TW" sz="1400" dirty="0" smtClean="0"/>
              <a:t>polynomial regression</a:t>
            </a:r>
            <a:r>
              <a:rPr lang="zh-TW" altLang="en-US" sz="1400" dirty="0" smtClean="0"/>
              <a:t>模型做訓練，次方項使用</a:t>
            </a:r>
            <a:r>
              <a:rPr lang="en-US" altLang="zh-TW" sz="1400" dirty="0" smtClean="0"/>
              <a:t>3</a:t>
            </a:r>
            <a:r>
              <a:rPr lang="zh-TW" altLang="en-US" sz="1400" dirty="0" smtClean="0"/>
              <a:t>與</a:t>
            </a:r>
            <a:r>
              <a:rPr lang="en-US" altLang="zh-TW" sz="1400" dirty="0" smtClean="0"/>
              <a:t>5</a:t>
            </a:r>
            <a:r>
              <a:rPr lang="zh-TW" altLang="en-US" sz="1400" dirty="0" smtClean="0"/>
              <a:t>，結果隨次方項越高，模型表現越糟</a:t>
            </a:r>
            <a:endParaRPr lang="en-US" altLang="zh-TW" sz="1400" b="1" dirty="0"/>
          </a:p>
          <a:p>
            <a:pPr>
              <a:lnSpc>
                <a:spcPct val="150000"/>
              </a:lnSpc>
            </a:pPr>
            <a:r>
              <a:rPr lang="en-US" altLang="zh-TW" sz="1400" b="1" dirty="0" smtClean="0"/>
              <a:t>Follow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Polynomial regression</a:t>
            </a:r>
            <a:r>
              <a:rPr lang="zh-TW" altLang="en-US" sz="1400" dirty="0" smtClean="0"/>
              <a:t>不適合此數據集  </a:t>
            </a:r>
            <a:r>
              <a:rPr lang="en-US" altLang="zh-TW" sz="1400" dirty="0" smtClean="0"/>
              <a:t>-&gt;</a:t>
            </a:r>
            <a:r>
              <a:rPr lang="zh-TW" altLang="en-US" sz="1400" dirty="0" smtClean="0"/>
              <a:t> </a:t>
            </a:r>
            <a:r>
              <a:rPr lang="zh-TW" altLang="en-US" sz="1400" dirty="0" smtClean="0">
                <a:solidFill>
                  <a:srgbClr val="FF0000"/>
                </a:solidFill>
              </a:rPr>
              <a:t>更換模型</a:t>
            </a:r>
            <a:r>
              <a:rPr lang="en-US" altLang="zh-TW" sz="1400" dirty="0" smtClean="0">
                <a:solidFill>
                  <a:srgbClr val="FF0000"/>
                </a:solidFill>
              </a:rPr>
              <a:t>(</a:t>
            </a:r>
            <a:r>
              <a:rPr lang="zh-TW" altLang="en-US" sz="1400" dirty="0" smtClean="0">
                <a:solidFill>
                  <a:srgbClr val="FF0000"/>
                </a:solidFill>
              </a:rPr>
              <a:t>增加非線性項</a:t>
            </a:r>
            <a:r>
              <a:rPr lang="en-US" altLang="zh-TW" sz="1400" dirty="0" smtClean="0">
                <a:solidFill>
                  <a:srgbClr val="FF0000"/>
                </a:solidFill>
              </a:rPr>
              <a:t>)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26" y="3808684"/>
            <a:ext cx="3840000" cy="28800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9794628" y="6404338"/>
            <a:ext cx="2329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i="1" dirty="0" smtClean="0"/>
              <a:t>*: Last epoch, 3-time average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334108" y="923537"/>
            <a:ext cx="18509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Model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Loss function: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Optimizer: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Learning rate: </a:t>
            </a:r>
            <a:r>
              <a:rPr lang="en-US" altLang="zh-TW" sz="1400" dirty="0" smtClean="0"/>
              <a:t>1e-3</a:t>
            </a:r>
            <a:endParaRPr lang="en-US" altLang="zh-TW" sz="1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2673250" y="1096652"/>
            <a:ext cx="146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Batch size: 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Epoch: 30</a:t>
            </a:r>
            <a:endParaRPr lang="zh-TW" altLang="en-US" sz="14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78027" y="357649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Loss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281504" y="3576493"/>
            <a:ext cx="171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R-squared score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7333109" y="1431895"/>
                <a:ext cx="4281529" cy="1260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𝑷𝒐𝒍𝒚𝒏𝒐𝒎𝒊𝒂𝒍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𝒓𝒆𝒈𝒓𝒆𝒔𝒔𝒊𝒐𝒏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𝒎𝒐𝒅𝒆𝒍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  <m:e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TW" sz="1400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𝒊𝒏𝒑𝒖𝒕</m:t>
                      </m:r>
                      <m:d>
                        <m:dPr>
                          <m:ctrlPr>
                            <a:rPr lang="en-US" altLang="zh-TW" sz="1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𝒇𝒆𝒂𝒕𝒖𝒓𝒆𝒔</m:t>
                          </m:r>
                        </m:e>
                      </m:d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𝒘𝒆𝒊𝒈𝒉𝒕</m:t>
                      </m:r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𝒎𝒂𝒕𝒓𝒊𝒙</m:t>
                      </m:r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𝒃𝒊𝒂𝒔</m:t>
                      </m:r>
                    </m:oMath>
                  </m:oMathPara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𝒅𝒆𝒈𝒓𝒆𝒆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𝒑𝒐𝒍𝒚𝒏𝒐𝒎𝒊𝒂𝒍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TW" sz="1400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109" y="1431895"/>
                <a:ext cx="4281529" cy="1260666"/>
              </a:xfrm>
              <a:prstGeom prst="rect">
                <a:avLst/>
              </a:prstGeom>
              <a:blipFill>
                <a:blip r:embed="rId4"/>
                <a:stretch>
                  <a:fillRect l="-1567" b="-24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9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679" y="387393"/>
            <a:ext cx="2880000" cy="216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8027" y="365125"/>
            <a:ext cx="6140358" cy="829361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Linear-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-Stack model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098087"/>
              </p:ext>
            </p:extLst>
          </p:nvPr>
        </p:nvGraphicFramePr>
        <p:xfrm>
          <a:off x="430824" y="1947438"/>
          <a:ext cx="6966785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8339">
                  <a:extLst>
                    <a:ext uri="{9D8B030D-6E8A-4147-A177-3AD203B41FA5}">
                      <a16:colId xmlns:a16="http://schemas.microsoft.com/office/drawing/2014/main" val="3071617290"/>
                    </a:ext>
                  </a:extLst>
                </a:gridCol>
                <a:gridCol w="1040503">
                  <a:extLst>
                    <a:ext uri="{9D8B030D-6E8A-4147-A177-3AD203B41FA5}">
                      <a16:colId xmlns:a16="http://schemas.microsoft.com/office/drawing/2014/main" val="2960151236"/>
                    </a:ext>
                  </a:extLst>
                </a:gridCol>
                <a:gridCol w="551307">
                  <a:extLst>
                    <a:ext uri="{9D8B030D-6E8A-4147-A177-3AD203B41FA5}">
                      <a16:colId xmlns:a16="http://schemas.microsoft.com/office/drawing/2014/main" val="2820627039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529432690"/>
                    </a:ext>
                  </a:extLst>
                </a:gridCol>
                <a:gridCol w="1012659">
                  <a:extLst>
                    <a:ext uri="{9D8B030D-6E8A-4147-A177-3AD203B41FA5}">
                      <a16:colId xmlns:a16="http://schemas.microsoft.com/office/drawing/2014/main" val="255358083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524126418"/>
                    </a:ext>
                  </a:extLst>
                </a:gridCol>
                <a:gridCol w="1014622">
                  <a:extLst>
                    <a:ext uri="{9D8B030D-6E8A-4147-A177-3AD203B41FA5}">
                      <a16:colId xmlns:a16="http://schemas.microsoft.com/office/drawing/2014/main" val="1534238778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36365372"/>
                    </a:ext>
                  </a:extLst>
                </a:gridCol>
              </a:tblGrid>
              <a:tr h="19595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Model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Hidden layer dimension (k)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Stack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Train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Validation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Remark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096706"/>
                  </a:ext>
                </a:extLst>
              </a:tr>
              <a:tr h="326596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zh-TW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52269"/>
                  </a:ext>
                </a:extLst>
              </a:tr>
              <a:tr h="32659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Linear Regression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0.3064100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0.6938973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0.4186387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0.4971422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basis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14168"/>
                  </a:ext>
                </a:extLst>
              </a:tr>
              <a:tr h="195958">
                <a:tc rowSpan="9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Linear-</a:t>
                      </a:r>
                      <a:r>
                        <a:rPr lang="en-US" altLang="zh-TW" sz="1200" dirty="0" err="1" smtClean="0"/>
                        <a:t>ReLU</a:t>
                      </a:r>
                      <a:r>
                        <a:rPr lang="en-US" altLang="zh-TW" sz="1200" dirty="0" smtClean="0"/>
                        <a:t>-Stack</a:t>
                      </a:r>
                      <a:endParaRPr lang="zh-TW" altLang="en-US" sz="1200" dirty="0" smtClean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0.2038442</a:t>
                      </a:r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0.7357851</a:t>
                      </a:r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0.5131123</a:t>
                      </a:r>
                      <a:endParaRPr lang="zh-TW" altLang="en-US" sz="12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0.3836630</a:t>
                      </a:r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Best</a:t>
                      </a:r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439979"/>
                  </a:ext>
                </a:extLst>
              </a:tr>
              <a:tr h="19595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0.2246312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0.7208224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0.5606091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0.3266111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299068"/>
                  </a:ext>
                </a:extLst>
              </a:tr>
              <a:tr h="19595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0.2757942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0.7040693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0.4461970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0.4640398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8992553"/>
                  </a:ext>
                </a:extLst>
              </a:tr>
              <a:tr h="195958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0.2464263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0.7060142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0.4967789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0.4032822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296895"/>
                  </a:ext>
                </a:extLst>
              </a:tr>
              <a:tr h="19595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0.2160820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0.7291330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0.5949330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0.2853821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423140"/>
                  </a:ext>
                </a:extLst>
              </a:tr>
              <a:tr h="19595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0.3375792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0.6595090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0.4545721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0.4539799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814378"/>
                  </a:ext>
                </a:extLst>
              </a:tr>
              <a:tr h="19595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 smtClean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0.2470764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0.6948695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0.4377767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0.4741541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140999"/>
                  </a:ext>
                </a:extLst>
              </a:tr>
              <a:tr h="19595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0.2231620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0.7262291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0.4747582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0.4297329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402509"/>
                  </a:ext>
                </a:extLst>
              </a:tr>
              <a:tr h="19595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0.3012085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0.6501858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0.4843106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0.4182589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0877358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0824" y="5684964"/>
            <a:ext cx="8173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/>
              <a:t>Result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以</a:t>
            </a:r>
            <a:r>
              <a:rPr lang="en-US" altLang="zh-TW" sz="1200" dirty="0" smtClean="0"/>
              <a:t>Linear-</a:t>
            </a:r>
            <a:r>
              <a:rPr lang="en-US" altLang="zh-TW" sz="1200" dirty="0" err="1" smtClean="0"/>
              <a:t>ReLU</a:t>
            </a:r>
            <a:r>
              <a:rPr lang="en-US" altLang="zh-TW" sz="1200" dirty="0" smtClean="0"/>
              <a:t>-Stack</a:t>
            </a:r>
            <a:r>
              <a:rPr lang="zh-TW" altLang="en-US" sz="1200" dirty="0" smtClean="0"/>
              <a:t>方式做模型訓練，調整</a:t>
            </a:r>
            <a:r>
              <a:rPr lang="en-US" altLang="zh-TW" sz="1200" dirty="0" smtClean="0"/>
              <a:t>hidden layer</a:t>
            </a:r>
            <a:r>
              <a:rPr lang="zh-TW" altLang="en-US" sz="1200" dirty="0" smtClean="0"/>
              <a:t>的</a:t>
            </a:r>
            <a:r>
              <a:rPr lang="en-US" altLang="zh-TW" sz="1200" dirty="0" smtClean="0"/>
              <a:t>dimension</a:t>
            </a:r>
            <a:r>
              <a:rPr lang="zh-TW" altLang="en-US" sz="1200" dirty="0" smtClean="0"/>
              <a:t>與堆疊數，的確能讓訓練集的</a:t>
            </a:r>
            <a:r>
              <a:rPr lang="en-US" altLang="zh-TW" sz="1200" dirty="0" smtClean="0"/>
              <a:t>loss</a:t>
            </a:r>
            <a:r>
              <a:rPr lang="zh-TW" altLang="en-US" sz="1200" dirty="0" smtClean="0"/>
              <a:t>降低與</a:t>
            </a:r>
            <a:r>
              <a:rPr lang="en-US" altLang="zh-TW" sz="1200" dirty="0" smtClean="0"/>
              <a:t>R-squared score</a:t>
            </a:r>
            <a:r>
              <a:rPr lang="zh-TW" altLang="en-US" sz="1200" dirty="0" smtClean="0"/>
              <a:t>提高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以</a:t>
            </a:r>
            <a:r>
              <a:rPr lang="en-US" altLang="zh-TW" sz="1200" dirty="0" smtClean="0"/>
              <a:t>hidden layer dimension 150, stack 1</a:t>
            </a:r>
            <a:r>
              <a:rPr lang="zh-TW" altLang="en-US" sz="1200" dirty="0" smtClean="0"/>
              <a:t>表現最好</a:t>
            </a:r>
            <a:r>
              <a:rPr lang="en-US" altLang="zh-TW" sz="1200" dirty="0" smtClean="0"/>
              <a:t>)</a:t>
            </a:r>
            <a:r>
              <a:rPr lang="zh-TW" altLang="en-US" sz="1200" dirty="0" smtClean="0"/>
              <a:t>，但在驗證集的表現卻都更糟 </a:t>
            </a:r>
            <a:r>
              <a:rPr lang="en-US" altLang="zh-TW" sz="1200" dirty="0" smtClean="0"/>
              <a:t>-&gt;</a:t>
            </a:r>
            <a:r>
              <a:rPr lang="zh-TW" altLang="en-US" sz="1200" dirty="0" smtClean="0"/>
              <a:t> </a:t>
            </a:r>
            <a:r>
              <a:rPr lang="en-US" altLang="zh-TW" sz="1200" dirty="0" smtClean="0">
                <a:solidFill>
                  <a:srgbClr val="FF0000"/>
                </a:solidFill>
              </a:rPr>
              <a:t>over-fitting</a:t>
            </a:r>
            <a:endParaRPr lang="en-US" altLang="zh-TW" sz="1200" b="1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0205790" y="6477489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i="1" dirty="0" smtClean="0"/>
              <a:t>*: Last epoch, 3-time average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34108" y="923537"/>
            <a:ext cx="18509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Model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Loss function: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Optimizer: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Learning rate: </a:t>
            </a:r>
            <a:r>
              <a:rPr lang="en-US" altLang="zh-TW" sz="1400" dirty="0" smtClean="0"/>
              <a:t>1e-3</a:t>
            </a:r>
            <a:endParaRPr lang="en-US" altLang="zh-TW" sz="1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673250" y="1096652"/>
            <a:ext cx="146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Batch size: 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Epoch: 30</a:t>
            </a:r>
            <a:endParaRPr lang="zh-TW" altLang="en-US" sz="14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7543938" y="857463"/>
            <a:ext cx="2413330" cy="4471038"/>
            <a:chOff x="9157187" y="1619872"/>
            <a:chExt cx="2413330" cy="4755490"/>
          </a:xfrm>
        </p:grpSpPr>
        <p:sp>
          <p:nvSpPr>
            <p:cNvPr id="9" name="矩形 8"/>
            <p:cNvSpPr/>
            <p:nvPr/>
          </p:nvSpPr>
          <p:spPr>
            <a:xfrm>
              <a:off x="9329424" y="1619872"/>
              <a:ext cx="876366" cy="3392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tx1"/>
                  </a:solidFill>
                </a:rPr>
                <a:t>input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5" name="群組 14"/>
            <p:cNvGrpSpPr/>
            <p:nvPr/>
          </p:nvGrpSpPr>
          <p:grpSpPr>
            <a:xfrm>
              <a:off x="9329424" y="3377021"/>
              <a:ext cx="878919" cy="1346511"/>
              <a:chOff x="9856173" y="1916725"/>
              <a:chExt cx="940185" cy="1368459"/>
            </a:xfrm>
          </p:grpSpPr>
          <p:sp>
            <p:nvSpPr>
              <p:cNvPr id="10" name="橢圓 9"/>
              <p:cNvSpPr/>
              <p:nvPr/>
            </p:nvSpPr>
            <p:spPr>
              <a:xfrm>
                <a:off x="9856173" y="1916725"/>
                <a:ext cx="937454" cy="56384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 smtClean="0">
                    <a:solidFill>
                      <a:schemeClr val="tx1"/>
                    </a:solidFill>
                  </a:rPr>
                  <a:t>linear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9858904" y="2721342"/>
                <a:ext cx="937454" cy="56384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 err="1" smtClean="0">
                    <a:solidFill>
                      <a:schemeClr val="tx1"/>
                    </a:solidFill>
                  </a:rPr>
                  <a:t>ReLU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" name="直線單箭頭接點 12"/>
              <p:cNvCxnSpPr>
                <a:stCxn id="10" idx="4"/>
                <a:endCxn id="11" idx="0"/>
              </p:cNvCxnSpPr>
              <p:nvPr/>
            </p:nvCxnSpPr>
            <p:spPr>
              <a:xfrm>
                <a:off x="10324900" y="2480567"/>
                <a:ext cx="2731" cy="24077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橢圓 13"/>
            <p:cNvSpPr/>
            <p:nvPr/>
          </p:nvSpPr>
          <p:spPr>
            <a:xfrm>
              <a:off x="9329424" y="2359864"/>
              <a:ext cx="876366" cy="5547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tx1"/>
                  </a:solidFill>
                </a:rPr>
                <a:t>linear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線單箭頭接點 17"/>
            <p:cNvCxnSpPr>
              <a:stCxn id="9" idx="2"/>
              <a:endCxn id="14" idx="0"/>
            </p:cNvCxnSpPr>
            <p:nvPr/>
          </p:nvCxnSpPr>
          <p:spPr>
            <a:xfrm>
              <a:off x="9767607" y="1959081"/>
              <a:ext cx="0" cy="4007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/>
            <p:cNvCxnSpPr>
              <a:stCxn id="14" idx="4"/>
              <a:endCxn id="10" idx="0"/>
            </p:cNvCxnSpPr>
            <p:nvPr/>
          </p:nvCxnSpPr>
          <p:spPr>
            <a:xfrm>
              <a:off x="9767607" y="2914663"/>
              <a:ext cx="0" cy="46235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/>
            <p:cNvSpPr/>
            <p:nvPr/>
          </p:nvSpPr>
          <p:spPr>
            <a:xfrm>
              <a:off x="9157187" y="3145841"/>
              <a:ext cx="1257563" cy="17985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10025286" y="2891169"/>
              <a:ext cx="1545231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solidFill>
                    <a:srgbClr val="FF0000"/>
                  </a:solidFill>
                </a:rPr>
                <a:t>Hidden layer</a:t>
              </a:r>
            </a:p>
            <a:p>
              <a:r>
                <a:rPr lang="en-US" altLang="zh-TW" sz="1200" dirty="0" smtClean="0">
                  <a:solidFill>
                    <a:srgbClr val="FF0000"/>
                  </a:solidFill>
                </a:rPr>
                <a:t>(dimension k, stack n)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3" name="橢圓 22"/>
            <p:cNvSpPr/>
            <p:nvPr/>
          </p:nvSpPr>
          <p:spPr>
            <a:xfrm>
              <a:off x="9329424" y="5199871"/>
              <a:ext cx="876366" cy="5547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tx1"/>
                  </a:solidFill>
                </a:rPr>
                <a:t>linear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直線單箭頭接點 23"/>
            <p:cNvCxnSpPr>
              <a:stCxn id="11" idx="4"/>
              <a:endCxn id="23" idx="0"/>
            </p:cNvCxnSpPr>
            <p:nvPr/>
          </p:nvCxnSpPr>
          <p:spPr>
            <a:xfrm flipH="1">
              <a:off x="9767607" y="4723532"/>
              <a:ext cx="2553" cy="47634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矩形 27"/>
            <p:cNvSpPr/>
            <p:nvPr/>
          </p:nvSpPr>
          <p:spPr>
            <a:xfrm>
              <a:off x="9329424" y="6036153"/>
              <a:ext cx="876366" cy="3392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tx1"/>
                  </a:solidFill>
                </a:rPr>
                <a:t>output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直線單箭頭接點 28"/>
            <p:cNvCxnSpPr>
              <a:stCxn id="23" idx="4"/>
              <a:endCxn id="28" idx="0"/>
            </p:cNvCxnSpPr>
            <p:nvPr/>
          </p:nvCxnSpPr>
          <p:spPr>
            <a:xfrm>
              <a:off x="9767607" y="5754670"/>
              <a:ext cx="0" cy="28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字方塊 33"/>
          <p:cNvSpPr txBox="1"/>
          <p:nvPr/>
        </p:nvSpPr>
        <p:spPr>
          <a:xfrm>
            <a:off x="8744448" y="5214309"/>
            <a:ext cx="3339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/>
              <a:t>Follow up</a:t>
            </a:r>
            <a:endParaRPr lang="en-US" altLang="zh-TW" sz="1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導入不同的</a:t>
            </a:r>
            <a:r>
              <a:rPr lang="en-US" altLang="zh-TW" sz="1200" dirty="0" smtClean="0"/>
              <a:t>activation function</a:t>
            </a:r>
            <a:r>
              <a:rPr lang="zh-TW" altLang="en-US" sz="1200" dirty="0" smtClean="0"/>
              <a:t>做模型訓練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以</a:t>
            </a:r>
            <a:r>
              <a:rPr lang="en-US" altLang="zh-TW" sz="1200" dirty="0" smtClean="0"/>
              <a:t>stack=1</a:t>
            </a:r>
            <a:r>
              <a:rPr lang="zh-TW" altLang="en-US" sz="1200" dirty="0" smtClean="0"/>
              <a:t>、不同</a:t>
            </a:r>
            <a:r>
              <a:rPr lang="en-US" altLang="zh-TW" sz="1200" dirty="0" smtClean="0"/>
              <a:t>hidden layer dimension</a:t>
            </a:r>
            <a:r>
              <a:rPr lang="zh-TW" altLang="en-US" sz="1200" dirty="0" smtClean="0"/>
              <a:t>做測試</a:t>
            </a:r>
            <a:r>
              <a:rPr lang="en-US" altLang="zh-TW" sz="1200" dirty="0" smtClean="0"/>
              <a:t>)</a:t>
            </a:r>
            <a:endParaRPr lang="zh-TW" altLang="en-US" sz="1200" dirty="0"/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679" y="3047836"/>
            <a:ext cx="2880000" cy="2160000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8744448" y="16157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Loss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8744448" y="2718460"/>
            <a:ext cx="171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R-squared score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80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8027" y="365125"/>
            <a:ext cx="6377750" cy="829361"/>
          </a:xfrm>
        </p:spPr>
        <p:txBody>
          <a:bodyPr/>
          <a:lstStyle/>
          <a:p>
            <a:r>
              <a:rPr lang="en-US" altLang="zh-TW" dirty="0" smtClean="0"/>
              <a:t>Linear-X-Stack (1 stack)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523810"/>
              </p:ext>
            </p:extLst>
          </p:nvPr>
        </p:nvGraphicFramePr>
        <p:xfrm>
          <a:off x="334108" y="1940096"/>
          <a:ext cx="7513736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065">
                  <a:extLst>
                    <a:ext uri="{9D8B030D-6E8A-4147-A177-3AD203B41FA5}">
                      <a16:colId xmlns:a16="http://schemas.microsoft.com/office/drawing/2014/main" val="3071617290"/>
                    </a:ext>
                  </a:extLst>
                </a:gridCol>
                <a:gridCol w="963827">
                  <a:extLst>
                    <a:ext uri="{9D8B030D-6E8A-4147-A177-3AD203B41FA5}">
                      <a16:colId xmlns:a16="http://schemas.microsoft.com/office/drawing/2014/main" val="1150666557"/>
                    </a:ext>
                  </a:extLst>
                </a:gridCol>
                <a:gridCol w="1099038">
                  <a:extLst>
                    <a:ext uri="{9D8B030D-6E8A-4147-A177-3AD203B41FA5}">
                      <a16:colId xmlns:a16="http://schemas.microsoft.com/office/drawing/2014/main" val="2820627039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529432690"/>
                    </a:ext>
                  </a:extLst>
                </a:gridCol>
                <a:gridCol w="1000755">
                  <a:extLst>
                    <a:ext uri="{9D8B030D-6E8A-4147-A177-3AD203B41FA5}">
                      <a16:colId xmlns:a16="http://schemas.microsoft.com/office/drawing/2014/main" val="255358083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524126418"/>
                    </a:ext>
                  </a:extLst>
                </a:gridCol>
                <a:gridCol w="1002696">
                  <a:extLst>
                    <a:ext uri="{9D8B030D-6E8A-4147-A177-3AD203B41FA5}">
                      <a16:colId xmlns:a16="http://schemas.microsoft.com/office/drawing/2014/main" val="1534238778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1697658587"/>
                    </a:ext>
                  </a:extLst>
                </a:gridCol>
              </a:tblGrid>
              <a:tr h="16095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Model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Activation function</a:t>
                      </a:r>
                      <a:r>
                        <a:rPr lang="zh-TW" alt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(X)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Hidden layer dimension</a:t>
                      </a:r>
                      <a:r>
                        <a:rPr lang="zh-TW" alt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(k)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Train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Validation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Remark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096706"/>
                  </a:ext>
                </a:extLst>
              </a:tr>
              <a:tr h="268255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52269"/>
                  </a:ext>
                </a:extLst>
              </a:tr>
              <a:tr h="268255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Linear Regression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0.3064100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0.6938973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0.4186387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0.4971422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basis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14168"/>
                  </a:ext>
                </a:extLst>
              </a:tr>
              <a:tr h="160953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Linear-X-Stack</a:t>
                      </a:r>
                      <a:endParaRPr lang="zh-TW" altLang="en-US" sz="1200" dirty="0" smtClean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ReLU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0.2038442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0.7357851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0.5131123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0.3836630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439979"/>
                  </a:ext>
                </a:extLst>
              </a:tr>
              <a:tr h="16095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0.2470764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0.6948695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0.4377767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0.4741541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7299068"/>
                  </a:ext>
                </a:extLst>
              </a:tr>
              <a:tr h="160953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Leaky </a:t>
                      </a:r>
                      <a:r>
                        <a:rPr lang="en-US" altLang="zh-TW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ReLU</a:t>
                      </a:r>
                      <a:endParaRPr lang="en-US" altLang="zh-TW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(negative slope=0.01)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0.2201182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0.7123433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0.6219396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0.2529425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9296895"/>
                  </a:ext>
                </a:extLst>
              </a:tr>
              <a:tr h="21460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0.2663891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0.6933903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0.5170890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0.3788863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423140"/>
                  </a:ext>
                </a:extLst>
              </a:tr>
              <a:tr h="16095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 smtClean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Tanh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0.1995130</a:t>
                      </a:r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0.7435284</a:t>
                      </a:r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0.4774836</a:t>
                      </a:r>
                      <a:endParaRPr lang="zh-TW" altLang="en-US" sz="12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0.4264593</a:t>
                      </a:r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Best</a:t>
                      </a:r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6140999"/>
                  </a:ext>
                </a:extLst>
              </a:tr>
              <a:tr h="16095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450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0.2244203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0.7217234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0.4529604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0.4559159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402509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334108" y="5080898"/>
            <a:ext cx="73822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/>
              <a:t>Result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使用不同的</a:t>
            </a:r>
            <a:r>
              <a:rPr lang="en-US" altLang="zh-TW" sz="1200" dirty="0" smtClean="0"/>
              <a:t>activation function</a:t>
            </a:r>
            <a:r>
              <a:rPr lang="zh-TW" altLang="en-US" sz="1200" dirty="0" smtClean="0"/>
              <a:t>都使得模型有</a:t>
            </a:r>
            <a:r>
              <a:rPr lang="en-US" altLang="zh-TW" sz="1200" dirty="0" smtClean="0"/>
              <a:t>over-fitting</a:t>
            </a:r>
            <a:r>
              <a:rPr lang="zh-TW" altLang="en-US" sz="1200" dirty="0" smtClean="0"/>
              <a:t>的現象 </a:t>
            </a:r>
            <a:r>
              <a:rPr lang="en-US" altLang="zh-TW" sz="1200" dirty="0" smtClean="0"/>
              <a:t>-&gt;</a:t>
            </a:r>
            <a:r>
              <a:rPr lang="zh-TW" altLang="en-US" sz="1200" dirty="0" smtClean="0"/>
              <a:t> 模型</a:t>
            </a:r>
            <a:r>
              <a:rPr lang="en-US" altLang="zh-TW" sz="1200" dirty="0" smtClean="0"/>
              <a:t>over-fitting</a:t>
            </a:r>
            <a:r>
              <a:rPr lang="zh-TW" altLang="en-US" sz="1200" dirty="0" smtClean="0"/>
              <a:t>主因非</a:t>
            </a:r>
            <a:r>
              <a:rPr lang="en-US" altLang="zh-TW" sz="1200" dirty="0" smtClean="0"/>
              <a:t>activation function</a:t>
            </a:r>
            <a:endParaRPr lang="en-US" altLang="zh-TW" sz="12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每一個</a:t>
            </a:r>
            <a:r>
              <a:rPr lang="en-US" altLang="zh-TW" sz="1200" dirty="0" smtClean="0"/>
              <a:t>neuron</a:t>
            </a:r>
            <a:r>
              <a:rPr lang="zh-TW" altLang="en-US" sz="1200" dirty="0" smtClean="0"/>
              <a:t>都是</a:t>
            </a:r>
            <a:r>
              <a:rPr lang="zh-TW" altLang="en-US" sz="1200" dirty="0"/>
              <a:t>先</a:t>
            </a:r>
            <a:r>
              <a:rPr lang="zh-TW" altLang="en-US" sz="1200" dirty="0" smtClean="0"/>
              <a:t>透過</a:t>
            </a:r>
            <a:r>
              <a:rPr lang="en-US" altLang="zh-TW" sz="1200" dirty="0" smtClean="0"/>
              <a:t>linear</a:t>
            </a:r>
            <a:r>
              <a:rPr lang="zh-TW" altLang="en-US" sz="1200" dirty="0" smtClean="0"/>
              <a:t>作為處理</a:t>
            </a:r>
            <a:r>
              <a:rPr lang="en-US" altLang="zh-TW" sz="1200" dirty="0" smtClean="0"/>
              <a:t>input</a:t>
            </a:r>
            <a:r>
              <a:rPr lang="zh-TW" altLang="en-US" sz="1200" dirty="0" smtClean="0"/>
              <a:t>的方式</a:t>
            </a:r>
            <a:r>
              <a:rPr lang="en-US" altLang="zh-TW" sz="1200" dirty="0" smtClean="0"/>
              <a:t> -&gt; </a:t>
            </a:r>
            <a:r>
              <a:rPr lang="zh-TW" altLang="en-US" sz="1200" dirty="0" smtClean="0"/>
              <a:t>或許此資料集非線性可分，導致此模型</a:t>
            </a:r>
            <a:r>
              <a:rPr lang="en-US" altLang="zh-TW" sz="1200" dirty="0" smtClean="0"/>
              <a:t>over-fitting</a:t>
            </a:r>
            <a:endParaRPr lang="en-US" altLang="zh-TW" sz="1200" b="1" dirty="0"/>
          </a:p>
          <a:p>
            <a:pPr algn="just">
              <a:lnSpc>
                <a:spcPct val="150000"/>
              </a:lnSpc>
            </a:pPr>
            <a:r>
              <a:rPr lang="en-US" altLang="zh-TW" sz="1200" b="1" dirty="0" smtClean="0"/>
              <a:t>Follow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使用</a:t>
            </a:r>
            <a:r>
              <a:rPr lang="en-US" altLang="zh-TW" sz="1200" dirty="0" smtClean="0"/>
              <a:t>non-linear-based model</a:t>
            </a:r>
            <a:r>
              <a:rPr lang="zh-TW" altLang="en-US" sz="1200" dirty="0" smtClean="0"/>
              <a:t>來做為模型</a:t>
            </a:r>
            <a:endParaRPr lang="en-US" altLang="zh-TW" sz="1200" dirty="0" smtClean="0"/>
          </a:p>
        </p:txBody>
      </p:sp>
      <p:sp>
        <p:nvSpPr>
          <p:cNvPr id="7" name="文字方塊 6"/>
          <p:cNvSpPr txBox="1"/>
          <p:nvPr/>
        </p:nvSpPr>
        <p:spPr>
          <a:xfrm>
            <a:off x="334108" y="923537"/>
            <a:ext cx="18509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Model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Loss function: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Optimizer: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Learning rate: </a:t>
            </a:r>
            <a:r>
              <a:rPr lang="en-US" altLang="zh-TW" sz="1400" dirty="0" smtClean="0"/>
              <a:t>1e-3</a:t>
            </a:r>
            <a:endParaRPr lang="en-US" altLang="zh-TW" sz="1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2673250" y="1096652"/>
            <a:ext cx="146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Batch size: 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Epoch: 30</a:t>
            </a:r>
            <a:endParaRPr lang="zh-TW" altLang="en-US" sz="1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10205790" y="6477489"/>
            <a:ext cx="18678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i="1" dirty="0" smtClean="0"/>
              <a:t>*: Last epoch, 3-time average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2000" y="923537"/>
            <a:ext cx="2880000" cy="2160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273" y="4031712"/>
            <a:ext cx="2880000" cy="21600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416962" y="27297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Loss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855045" y="3517368"/>
            <a:ext cx="171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R-squared score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8105335" y="1286635"/>
            <a:ext cx="2411727" cy="4471038"/>
            <a:chOff x="9157187" y="1619872"/>
            <a:chExt cx="2411727" cy="4755490"/>
          </a:xfrm>
        </p:grpSpPr>
        <p:sp>
          <p:nvSpPr>
            <p:cNvPr id="17" name="矩形 16"/>
            <p:cNvSpPr/>
            <p:nvPr/>
          </p:nvSpPr>
          <p:spPr>
            <a:xfrm>
              <a:off x="9329424" y="1619872"/>
              <a:ext cx="876366" cy="3392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tx1"/>
                  </a:solidFill>
                </a:rPr>
                <a:t>input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8" name="群組 17"/>
            <p:cNvGrpSpPr/>
            <p:nvPr/>
          </p:nvGrpSpPr>
          <p:grpSpPr>
            <a:xfrm>
              <a:off x="9329424" y="3377021"/>
              <a:ext cx="878919" cy="1346511"/>
              <a:chOff x="9856173" y="1916725"/>
              <a:chExt cx="940185" cy="1368459"/>
            </a:xfrm>
          </p:grpSpPr>
          <p:sp>
            <p:nvSpPr>
              <p:cNvPr id="28" name="橢圓 27"/>
              <p:cNvSpPr/>
              <p:nvPr/>
            </p:nvSpPr>
            <p:spPr>
              <a:xfrm>
                <a:off x="9856173" y="1916725"/>
                <a:ext cx="937454" cy="56384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dirty="0" smtClean="0">
                    <a:solidFill>
                      <a:schemeClr val="tx1"/>
                    </a:solidFill>
                  </a:rPr>
                  <a:t>linear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9858904" y="2721342"/>
                <a:ext cx="937454" cy="56384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200" b="1" dirty="0" smtClean="0">
                    <a:solidFill>
                      <a:srgbClr val="0070C0"/>
                    </a:solidFill>
                  </a:rPr>
                  <a:t>X</a:t>
                </a:r>
                <a:endParaRPr lang="zh-TW" altLang="en-US" sz="1400" b="1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30" name="直線單箭頭接點 29"/>
              <p:cNvCxnSpPr>
                <a:stCxn id="28" idx="4"/>
                <a:endCxn id="29" idx="0"/>
              </p:cNvCxnSpPr>
              <p:nvPr/>
            </p:nvCxnSpPr>
            <p:spPr>
              <a:xfrm>
                <a:off x="10324900" y="2480567"/>
                <a:ext cx="2731" cy="24077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橢圓 18"/>
            <p:cNvSpPr/>
            <p:nvPr/>
          </p:nvSpPr>
          <p:spPr>
            <a:xfrm>
              <a:off x="9329424" y="2359864"/>
              <a:ext cx="876366" cy="5547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tx1"/>
                  </a:solidFill>
                </a:rPr>
                <a:t>linear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直線單箭頭接點 19"/>
            <p:cNvCxnSpPr>
              <a:stCxn id="17" idx="2"/>
              <a:endCxn id="19" idx="0"/>
            </p:cNvCxnSpPr>
            <p:nvPr/>
          </p:nvCxnSpPr>
          <p:spPr>
            <a:xfrm>
              <a:off x="9767607" y="1959081"/>
              <a:ext cx="0" cy="4007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單箭頭接點 20"/>
            <p:cNvCxnSpPr>
              <a:stCxn id="19" idx="4"/>
              <a:endCxn id="28" idx="0"/>
            </p:cNvCxnSpPr>
            <p:nvPr/>
          </p:nvCxnSpPr>
          <p:spPr>
            <a:xfrm>
              <a:off x="9767607" y="2914663"/>
              <a:ext cx="0" cy="462358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9157187" y="3145841"/>
              <a:ext cx="1257563" cy="17985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0025286" y="2891169"/>
              <a:ext cx="1543628" cy="49103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200" dirty="0" smtClean="0">
                  <a:solidFill>
                    <a:srgbClr val="FF0000"/>
                  </a:solidFill>
                </a:rPr>
                <a:t>Hidden layer</a:t>
              </a:r>
            </a:p>
            <a:p>
              <a:r>
                <a:rPr lang="en-US" altLang="zh-TW" sz="1200" dirty="0" smtClean="0">
                  <a:solidFill>
                    <a:srgbClr val="FF0000"/>
                  </a:solidFill>
                </a:rPr>
                <a:t>(dimension k, stack 1)</a:t>
              </a:r>
              <a:endParaRPr lang="zh-TW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>
              <a:off x="9329424" y="5199871"/>
              <a:ext cx="876366" cy="554799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tx1"/>
                  </a:solidFill>
                </a:rPr>
                <a:t>linear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直線單箭頭接點 24"/>
            <p:cNvCxnSpPr>
              <a:stCxn id="29" idx="4"/>
              <a:endCxn id="24" idx="0"/>
            </p:cNvCxnSpPr>
            <p:nvPr/>
          </p:nvCxnSpPr>
          <p:spPr>
            <a:xfrm flipH="1">
              <a:off x="9767607" y="4723532"/>
              <a:ext cx="2553" cy="47634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9329424" y="6036153"/>
              <a:ext cx="876366" cy="3392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tx1"/>
                  </a:solidFill>
                </a:rPr>
                <a:t>output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線單箭頭接點 26"/>
            <p:cNvCxnSpPr>
              <a:stCxn id="24" idx="4"/>
              <a:endCxn id="26" idx="0"/>
            </p:cNvCxnSpPr>
            <p:nvPr/>
          </p:nvCxnSpPr>
          <p:spPr>
            <a:xfrm>
              <a:off x="9767607" y="5754670"/>
              <a:ext cx="0" cy="2814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458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8027" y="365125"/>
            <a:ext cx="6113981" cy="829361"/>
          </a:xfrm>
        </p:spPr>
        <p:txBody>
          <a:bodyPr/>
          <a:lstStyle/>
          <a:p>
            <a:r>
              <a:rPr lang="en-US" altLang="zh-TW" dirty="0" smtClean="0"/>
              <a:t>Poisson Regression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821269"/>
              </p:ext>
            </p:extLst>
          </p:nvPr>
        </p:nvGraphicFramePr>
        <p:xfrm>
          <a:off x="357554" y="1752898"/>
          <a:ext cx="7221782" cy="171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5664">
                  <a:extLst>
                    <a:ext uri="{9D8B030D-6E8A-4147-A177-3AD203B41FA5}">
                      <a16:colId xmlns:a16="http://schemas.microsoft.com/office/drawing/2014/main" val="3453562746"/>
                    </a:ext>
                  </a:extLst>
                </a:gridCol>
                <a:gridCol w="818759">
                  <a:extLst>
                    <a:ext uri="{9D8B030D-6E8A-4147-A177-3AD203B41FA5}">
                      <a16:colId xmlns:a16="http://schemas.microsoft.com/office/drawing/2014/main" val="347095280"/>
                    </a:ext>
                  </a:extLst>
                </a:gridCol>
                <a:gridCol w="1112852">
                  <a:extLst>
                    <a:ext uri="{9D8B030D-6E8A-4147-A177-3AD203B41FA5}">
                      <a16:colId xmlns:a16="http://schemas.microsoft.com/office/drawing/2014/main" val="3071617290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529432690"/>
                    </a:ext>
                  </a:extLst>
                </a:gridCol>
                <a:gridCol w="884889">
                  <a:extLst>
                    <a:ext uri="{9D8B030D-6E8A-4147-A177-3AD203B41FA5}">
                      <a16:colId xmlns:a16="http://schemas.microsoft.com/office/drawing/2014/main" val="255358083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524126418"/>
                    </a:ext>
                  </a:extLst>
                </a:gridCol>
                <a:gridCol w="886604">
                  <a:extLst>
                    <a:ext uri="{9D8B030D-6E8A-4147-A177-3AD203B41FA5}">
                      <a16:colId xmlns:a16="http://schemas.microsoft.com/office/drawing/2014/main" val="1534238778"/>
                    </a:ext>
                  </a:extLst>
                </a:gridCol>
                <a:gridCol w="886604">
                  <a:extLst>
                    <a:ext uri="{9D8B030D-6E8A-4147-A177-3AD203B41FA5}">
                      <a16:colId xmlns:a16="http://schemas.microsoft.com/office/drawing/2014/main" val="3065161768"/>
                    </a:ext>
                  </a:extLst>
                </a:gridCol>
              </a:tblGrid>
              <a:tr h="18246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 function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Optimizer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Model</a:t>
                      </a:r>
                      <a:endParaRPr lang="zh-TW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Train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Validation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Remark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096706"/>
                  </a:ext>
                </a:extLst>
              </a:tr>
              <a:tr h="304109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52269"/>
                  </a:ext>
                </a:extLst>
              </a:tr>
              <a:tr h="182465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ADAM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Linear Regression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0.3064100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0.6938973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0.4186387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0.4971422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basis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141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Poisson Regression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3.6194012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-1.8375176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3.4364971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-1.0151096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439979"/>
                  </a:ext>
                </a:extLst>
              </a:tr>
              <a:tr h="3041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Poisson </a:t>
                      </a:r>
                      <a:r>
                        <a:rPr lang="en-US" altLang="zh-TW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NLLLoss</a:t>
                      </a:r>
                      <a:endParaRPr lang="en-US" altLang="zh-TW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25103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54" y="3898872"/>
            <a:ext cx="3840000" cy="28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485" y="3898872"/>
            <a:ext cx="3840000" cy="288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0025485" y="6514999"/>
            <a:ext cx="2019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i="1" dirty="0" smtClean="0"/>
              <a:t>*: Last epoch, 3-time average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137070" y="2867847"/>
            <a:ext cx="368858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smtClean="0"/>
              <a:t>Result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Poisson regression</a:t>
            </a:r>
            <a:r>
              <a:rPr lang="zh-TW" altLang="en-US" sz="1400" dirty="0" smtClean="0"/>
              <a:t>常用於計數型態</a:t>
            </a:r>
            <a:r>
              <a:rPr lang="en-US" altLang="zh-TW" sz="1400" dirty="0" smtClean="0"/>
              <a:t>(count-based)</a:t>
            </a:r>
            <a:r>
              <a:rPr lang="zh-TW" altLang="en-US" sz="1400" dirty="0" smtClean="0"/>
              <a:t>的資料回歸分析。</a:t>
            </a:r>
            <a:r>
              <a:rPr lang="zh-TW" altLang="en-US" sz="1400" dirty="0"/>
              <a:t>迴</a:t>
            </a:r>
            <a:r>
              <a:rPr lang="zh-TW" altLang="en-US" sz="1400" dirty="0" smtClean="0"/>
              <a:t>歸分析結果發現預測效果極差，且模型無法優化 </a:t>
            </a:r>
            <a:r>
              <a:rPr lang="en-US" altLang="zh-TW" sz="1400" dirty="0" smtClean="0"/>
              <a:t>-&gt;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Poisson distribution</a:t>
            </a:r>
            <a:r>
              <a:rPr lang="zh-TW" altLang="en-US" sz="1400" dirty="0" smtClean="0"/>
              <a:t>的假設之下</a:t>
            </a:r>
            <a:r>
              <a:rPr lang="en-US" altLang="zh-TW" sz="1400" dirty="0" smtClean="0"/>
              <a:t>mean = variance</a:t>
            </a:r>
            <a:r>
              <a:rPr lang="zh-TW" altLang="en-US" sz="1400" dirty="0" smtClean="0"/>
              <a:t>，與實際狀況不符</a:t>
            </a:r>
            <a:endParaRPr lang="en-US" altLang="zh-TW" sz="1400" b="1" dirty="0"/>
          </a:p>
          <a:p>
            <a:pPr algn="just">
              <a:lnSpc>
                <a:spcPct val="150000"/>
              </a:lnSpc>
            </a:pPr>
            <a:r>
              <a:rPr lang="en-US" altLang="zh-TW" sz="1400" b="1" dirty="0" smtClean="0"/>
              <a:t>Follow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使用其他不同</a:t>
            </a:r>
            <a:r>
              <a:rPr lang="en-US" altLang="zh-TW" sz="1400" dirty="0" smtClean="0"/>
              <a:t>count-based model</a:t>
            </a:r>
            <a:r>
              <a:rPr lang="zh-TW" altLang="en-US" sz="1400" dirty="0" smtClean="0"/>
              <a:t>做模型</a:t>
            </a:r>
            <a:endParaRPr lang="en-US" altLang="zh-TW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Negative binomial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Generalized </a:t>
            </a:r>
            <a:r>
              <a:rPr lang="en-US" altLang="zh-TW" sz="1400" dirty="0"/>
              <a:t>P</a:t>
            </a:r>
            <a:r>
              <a:rPr lang="en-US" altLang="zh-TW" sz="1400" dirty="0" smtClean="0"/>
              <a:t>oisson regression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Zero inflated </a:t>
            </a:r>
            <a:r>
              <a:rPr lang="en-US" altLang="zh-TW" sz="1400" dirty="0" err="1" smtClean="0"/>
              <a:t>Poission</a:t>
            </a:r>
            <a:r>
              <a:rPr lang="en-US" altLang="zh-TW" sz="1400" dirty="0" smtClean="0"/>
              <a:t> regression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334108" y="923537"/>
            <a:ext cx="18509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Model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Optimizer: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Learning rate: </a:t>
            </a:r>
            <a:r>
              <a:rPr lang="en-US" altLang="zh-TW" sz="1400" dirty="0" smtClean="0"/>
              <a:t>1e-3</a:t>
            </a:r>
            <a:endParaRPr lang="en-US" altLang="zh-TW" sz="14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2620496" y="1138981"/>
            <a:ext cx="146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Batch size: 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Epoch: 30</a:t>
            </a:r>
            <a:endParaRPr lang="zh-TW" altLang="en-US" sz="1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78027" y="357649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Loss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281504" y="3576493"/>
            <a:ext cx="171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R-squared score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/>
              <p:cNvSpPr txBox="1"/>
              <p:nvPr/>
            </p:nvSpPr>
            <p:spPr>
              <a:xfrm>
                <a:off x="7779977" y="0"/>
                <a:ext cx="4265485" cy="29785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𝑷𝒐𝒊𝒔𝒔𝒐𝒏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𝒓𝒆𝒈𝒓𝒆𝒔𝒔𝒊𝒐𝒏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𝒎𝒐𝒅𝒆𝒍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𝑷𝑴𝑭</m:t>
                      </m:r>
                      <m:d>
                        <m:d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4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/>
                              </m:sSubSup>
                            </m:sup>
                          </m:sSup>
                          <m:sSubSup>
                            <m:sSubSup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4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y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altLang="zh-TW" sz="1400" b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𝑷𝑴𝑭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𝑷𝒓𝒐𝒃𝒂𝒃𝒊𝒍𝒊𝒕𝒚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𝒎𝒂𝒔𝒔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𝒇𝒖𝒏𝒄𝒕𝒊𝒐𝒏</m:t>
                      </m:r>
                    </m:oMath>
                  </m:oMathPara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TW" sz="1400" b="1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m:rPr>
                          <m:nor/>
                        </m:rPr>
                        <a:rPr lang="en-US" altLang="zh-TW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:</m:t>
                      </m:r>
                      <m:r>
                        <m:rPr>
                          <m:nor/>
                        </m:rPr>
                        <a:rPr lang="zh-TW" altLang="en-US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Event</m:t>
                      </m:r>
                      <m:r>
                        <m:rPr>
                          <m:nor/>
                        </m:rPr>
                        <a:rPr lang="en-US" altLang="zh-TW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rate</m:t>
                      </m:r>
                      <m:r>
                        <m:rPr>
                          <m:nor/>
                        </m:rPr>
                        <a:rPr lang="en-US" altLang="zh-TW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of</m:t>
                      </m:r>
                      <m:r>
                        <m:rPr>
                          <m:nor/>
                        </m:rPr>
                        <a:rPr lang="en-US" altLang="zh-TW" sz="1400" b="1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400" b="1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ith</m:t>
                      </m:r>
                      <m:r>
                        <m:rPr>
                          <m:nor/>
                        </m:rPr>
                        <a:rPr lang="en-US" altLang="zh-TW" sz="1400" b="1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400" b="1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sample</m:t>
                      </m:r>
                      <m:r>
                        <m:rPr>
                          <m:nor/>
                        </m:rPr>
                        <a:rPr lang="en-US" altLang="zh-TW" sz="1400" b="1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,</m:t>
                      </m:r>
                      <m:r>
                        <a:rPr lang="zh-TW" altLang="en-US" sz="14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400" b="1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altLang="zh-TW" sz="1400" b="1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TW" sz="14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1" dirty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sSub>
                            <m:sSubPr>
                              <m:ctrlPr>
                                <a:rPr lang="en-US" altLang="zh-TW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400" b="1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zh-TW" altLang="en-US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sup>
                      </m:sSup>
                    </m:oMath>
                  </m:oMathPara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𝑷𝒐𝒊𝒔𝒔𝒐𝒏</m:t>
                      </m:r>
                      <m:r>
                        <a:rPr lang="zh-TW" altLang="en-US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zh-TW" altLang="en-US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zh-TW" altLang="en-US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𝒍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𝒐</m:t>
                      </m:r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𝑷𝒐𝒊𝒔𝒔𝒐𝒏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𝑵𝑳𝑳𝑳𝒐𝒔𝒔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):</m:t>
                      </m:r>
                    </m:oMath>
                  </m:oMathPara>
                </a14:m>
                <a:endParaRPr lang="en-US" altLang="zh-TW" sz="1400" b="1" i="1" dirty="0" smtClean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4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1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 b="1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4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1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 b="1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zh-TW" altLang="en-US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TW" sz="14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1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altLang="zh-TW" sz="1400" b="1" i="1" dirty="0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1400" b="1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TW" sz="1400" b="1" i="1" dirty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14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sup>
                          </m:sSup>
                          <m: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sSub>
                            <m:sSubPr>
                              <m:ctrlPr>
                                <a:rPr lang="en-US" altLang="zh-TW" sz="1400" b="1" i="1" dirty="0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1400" b="1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400" b="1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e>
                      </m:nary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400" b="1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9977" y="0"/>
                <a:ext cx="4265485" cy="2978508"/>
              </a:xfrm>
              <a:prstGeom prst="rect">
                <a:avLst/>
              </a:prstGeom>
              <a:blipFill>
                <a:blip r:embed="rId4"/>
                <a:stretch>
                  <a:fillRect l="-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71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Negative </a:t>
            </a:r>
            <a:r>
              <a:rPr lang="en-US" altLang="zh-TW" dirty="0" smtClean="0"/>
              <a:t>Binomial 2 </a:t>
            </a:r>
            <a:r>
              <a:rPr lang="en-US" altLang="zh-TW" dirty="0" smtClean="0"/>
              <a:t>(</a:t>
            </a:r>
            <a:r>
              <a:rPr lang="en-US" altLang="zh-TW" dirty="0" smtClean="0"/>
              <a:t>NB2) </a:t>
            </a:r>
            <a:r>
              <a:rPr lang="en-US" altLang="zh-TW" dirty="0" smtClean="0"/>
              <a:t>Regression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888821"/>
              </p:ext>
            </p:extLst>
          </p:nvPr>
        </p:nvGraphicFramePr>
        <p:xfrm>
          <a:off x="334108" y="1735516"/>
          <a:ext cx="7242823" cy="171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9409">
                  <a:extLst>
                    <a:ext uri="{9D8B030D-6E8A-4147-A177-3AD203B41FA5}">
                      <a16:colId xmlns:a16="http://schemas.microsoft.com/office/drawing/2014/main" val="3453562746"/>
                    </a:ext>
                  </a:extLst>
                </a:gridCol>
                <a:gridCol w="822261">
                  <a:extLst>
                    <a:ext uri="{9D8B030D-6E8A-4147-A177-3AD203B41FA5}">
                      <a16:colId xmlns:a16="http://schemas.microsoft.com/office/drawing/2014/main" val="347095280"/>
                    </a:ext>
                  </a:extLst>
                </a:gridCol>
                <a:gridCol w="1117612">
                  <a:extLst>
                    <a:ext uri="{9D8B030D-6E8A-4147-A177-3AD203B41FA5}">
                      <a16:colId xmlns:a16="http://schemas.microsoft.com/office/drawing/2014/main" val="3071617290"/>
                    </a:ext>
                  </a:extLst>
                </a:gridCol>
                <a:gridCol w="884975">
                  <a:extLst>
                    <a:ext uri="{9D8B030D-6E8A-4147-A177-3AD203B41FA5}">
                      <a16:colId xmlns:a16="http://schemas.microsoft.com/office/drawing/2014/main" val="3529432690"/>
                    </a:ext>
                  </a:extLst>
                </a:gridCol>
                <a:gridCol w="888674">
                  <a:extLst>
                    <a:ext uri="{9D8B030D-6E8A-4147-A177-3AD203B41FA5}">
                      <a16:colId xmlns:a16="http://schemas.microsoft.com/office/drawing/2014/main" val="2553580837"/>
                    </a:ext>
                  </a:extLst>
                </a:gridCol>
                <a:gridCol w="869100">
                  <a:extLst>
                    <a:ext uri="{9D8B030D-6E8A-4147-A177-3AD203B41FA5}">
                      <a16:colId xmlns:a16="http://schemas.microsoft.com/office/drawing/2014/main" val="524126418"/>
                    </a:ext>
                  </a:extLst>
                </a:gridCol>
                <a:gridCol w="890396">
                  <a:extLst>
                    <a:ext uri="{9D8B030D-6E8A-4147-A177-3AD203B41FA5}">
                      <a16:colId xmlns:a16="http://schemas.microsoft.com/office/drawing/2014/main" val="1534238778"/>
                    </a:ext>
                  </a:extLst>
                </a:gridCol>
                <a:gridCol w="890396">
                  <a:extLst>
                    <a:ext uri="{9D8B030D-6E8A-4147-A177-3AD203B41FA5}">
                      <a16:colId xmlns:a16="http://schemas.microsoft.com/office/drawing/2014/main" val="629172174"/>
                    </a:ext>
                  </a:extLst>
                </a:gridCol>
              </a:tblGrid>
              <a:tr h="2556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 function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Optimizer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Model</a:t>
                      </a:r>
                      <a:endParaRPr lang="zh-TW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Train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Validation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Remark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096706"/>
                  </a:ext>
                </a:extLst>
              </a:tr>
              <a:tr h="43458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52269"/>
                  </a:ext>
                </a:extLst>
              </a:tr>
              <a:tr h="43458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ADAM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Linear Regression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0.3064100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0.6938973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0.4186387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0.4971422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basis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141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NB Regression</a:t>
                      </a:r>
                    </a:p>
                    <a:p>
                      <a:pPr algn="ctr"/>
                      <a:r>
                        <a:rPr lang="en-US" altLang="zh-TW" sz="1200" dirty="0" smtClean="0"/>
                        <a:t>(p=2)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--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--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--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439979"/>
                  </a:ext>
                </a:extLst>
              </a:tr>
              <a:tr h="4345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NB2 </a:t>
                      </a:r>
                      <a:r>
                        <a:rPr lang="en-US" altLang="zh-TW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NLLLoss</a:t>
                      </a:r>
                      <a:endParaRPr lang="en-US" altLang="zh-TW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25103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656" y="365125"/>
            <a:ext cx="3360000" cy="288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/>
              <p:cNvSpPr txBox="1"/>
              <p:nvPr/>
            </p:nvSpPr>
            <p:spPr>
              <a:xfrm>
                <a:off x="7895450" y="3245125"/>
                <a:ext cx="4036411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400" b="1" dirty="0" smtClean="0"/>
                  <a:t>Result</a:t>
                </a:r>
              </a:p>
              <a:p>
                <a:pPr marL="285750" indent="-28575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400" dirty="0" smtClean="0"/>
                  <a:t>NB model</a:t>
                </a:r>
                <a:r>
                  <a:rPr lang="zh-TW" altLang="en-US" sz="1400" dirty="0" smtClean="0"/>
                  <a:t>優化過程中，</a:t>
                </a:r>
                <a:r>
                  <a:rPr lang="el-GR" altLang="zh-TW" sz="14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altLang="zh-TW" sz="1400" dirty="0"/>
                      <m:t>α</m:t>
                    </m:r>
                    <m:r>
                      <m:rPr>
                        <m:nor/>
                      </m:rPr>
                      <a:rPr lang="en-US" altLang="zh-TW" sz="1400" baseline="30000" dirty="0"/>
                      <m:t>−1</m:t>
                    </m:r>
                  </m:oMath>
                </a14:m>
                <a:r>
                  <a:rPr lang="zh-TW" altLang="en-US" sz="1400" dirty="0" smtClean="0"/>
                  <a:t>值不斷下降，一值到</a:t>
                </a:r>
                <a:r>
                  <a:rPr lang="en-US" altLang="zh-TW" sz="1400" dirty="0" smtClean="0"/>
                  <a:t>&lt;0</a:t>
                </a:r>
                <a:r>
                  <a:rPr lang="zh-TW" altLang="en-US" sz="1400" dirty="0" smtClean="0"/>
                  <a:t>之後因為不符合</a:t>
                </a:r>
                <a:r>
                  <a:rPr lang="en-US" altLang="zh-TW" sz="1400" dirty="0" smtClean="0"/>
                  <a:t>PMF</a:t>
                </a:r>
                <a:r>
                  <a:rPr lang="zh-TW" altLang="en-US" sz="1400" dirty="0" smtClean="0"/>
                  <a:t>的定義而停止計算 </a:t>
                </a:r>
                <a:r>
                  <a:rPr lang="en-US" altLang="zh-TW" sz="1400" dirty="0" smtClean="0"/>
                  <a:t>-&gt; </a:t>
                </a:r>
                <a:r>
                  <a:rPr lang="en-US" altLang="zh-TW" sz="1400" dirty="0" smtClean="0"/>
                  <a:t>NB2</a:t>
                </a:r>
                <a:r>
                  <a:rPr lang="zh-TW" altLang="en-US" sz="1400" dirty="0" smtClean="0"/>
                  <a:t>假設</a:t>
                </a:r>
                <a:r>
                  <a:rPr lang="en-US" altLang="zh-TW" sz="1400" dirty="0" err="1" smtClean="0"/>
                  <a:t>var</a:t>
                </a:r>
                <a:r>
                  <a:rPr lang="en-US" altLang="zh-TW" sz="1400" dirty="0" smtClean="0"/>
                  <a:t>=mean+α</a:t>
                </a:r>
                <a:r>
                  <a:rPr lang="zh-TW" altLang="en-US" sz="1400" dirty="0" smtClean="0"/>
                  <a:t>．</a:t>
                </a:r>
                <a:r>
                  <a:rPr lang="en-US" altLang="zh-TW" sz="1400" dirty="0" smtClean="0"/>
                  <a:t>m</a:t>
                </a:r>
                <a:r>
                  <a:rPr lang="en-US" altLang="zh-TW" sz="1400" dirty="0" smtClean="0"/>
                  <a:t>ean^2</a:t>
                </a:r>
                <a:r>
                  <a:rPr lang="zh-TW" altLang="en-US" sz="1400" dirty="0" smtClean="0"/>
                  <a:t>，與實際情況不符，因此得到不合理的結果</a:t>
                </a:r>
                <a:endParaRPr lang="en-US" altLang="zh-TW" sz="1400" dirty="0" smtClean="0"/>
              </a:p>
              <a:p>
                <a:pPr algn="just">
                  <a:lnSpc>
                    <a:spcPct val="150000"/>
                  </a:lnSpc>
                </a:pPr>
                <a:endParaRPr lang="en-US" altLang="zh-TW" sz="1400" b="1" dirty="0"/>
              </a:p>
              <a:p>
                <a:pPr algn="just">
                  <a:lnSpc>
                    <a:spcPct val="150000"/>
                  </a:lnSpc>
                </a:pPr>
                <a:r>
                  <a:rPr lang="en-US" altLang="zh-TW" sz="1400" b="1" dirty="0" smtClean="0"/>
                  <a:t>Follow up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1400" dirty="0" smtClean="0"/>
                  <a:t>使用其他不同</a:t>
                </a:r>
                <a:r>
                  <a:rPr lang="en-US" altLang="zh-TW" sz="1400" dirty="0" smtClean="0"/>
                  <a:t>count-based model</a:t>
                </a:r>
                <a:r>
                  <a:rPr lang="zh-TW" altLang="en-US" sz="1400" dirty="0" smtClean="0"/>
                  <a:t>做模型</a:t>
                </a:r>
                <a:endParaRPr lang="en-US" altLang="zh-TW" sz="140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400" dirty="0" smtClean="0"/>
                  <a:t>Generalized </a:t>
                </a:r>
                <a:r>
                  <a:rPr lang="en-US" altLang="zh-TW" sz="1400" dirty="0"/>
                  <a:t>P</a:t>
                </a:r>
                <a:r>
                  <a:rPr lang="en-US" altLang="zh-TW" sz="1400" dirty="0" smtClean="0"/>
                  <a:t>oisson regression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1400" dirty="0" smtClean="0"/>
                  <a:t>Zero inflated </a:t>
                </a:r>
                <a:r>
                  <a:rPr lang="en-US" altLang="zh-TW" sz="1400" dirty="0" err="1" smtClean="0"/>
                  <a:t>Poission</a:t>
                </a:r>
                <a:r>
                  <a:rPr lang="en-US" altLang="zh-TW" sz="1400" dirty="0" smtClean="0"/>
                  <a:t> regression</a:t>
                </a:r>
              </a:p>
            </p:txBody>
          </p:sp>
        </mc:Choice>
        <mc:Fallback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450" y="3245125"/>
                <a:ext cx="4036411" cy="3323987"/>
              </a:xfrm>
              <a:prstGeom prst="rect">
                <a:avLst/>
              </a:prstGeom>
              <a:blipFill>
                <a:blip r:embed="rId3"/>
                <a:stretch>
                  <a:fillRect l="-453" r="-4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/>
              <p:cNvSpPr txBox="1"/>
              <p:nvPr/>
            </p:nvSpPr>
            <p:spPr>
              <a:xfrm>
                <a:off x="535311" y="3689060"/>
                <a:ext cx="6840415" cy="27592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𝑵𝑩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𝒓𝒆𝒈𝒓𝒆𝒔𝒔𝒊𝒐𝒏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𝒎𝒐𝒅𝒆𝒍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𝑷𝑴𝑭</m:t>
                      </m:r>
                      <m:d>
                        <m:d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⌈"/>
                              <m:endChr m:val=""/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p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⌈"/>
                              <m:endChr m:val=""/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  <m:d>
                                <m:dPr>
                                  <m:begChr m:val="⌈"/>
                                  <m:endChr m:val=""/>
                                  <m:ctrlP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1400" b="1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TW" altLang="en-US" sz="1400" b="1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𝜶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1400" b="1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zh-TW" sz="1400" b="1" i="1" smtClean="0">
                                              <a:solidFill>
                                                <a:schemeClr val="accent6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p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p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sSup>
                            <m:sSup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𝜶</m:t>
                              </m:r>
                            </m:e>
                            <m:sup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</m:sup>
                      </m:sSup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TW" altLang="en-US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𝜶</m:t>
                                      </m:r>
                                    </m:e>
                                    <m:sup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𝟏</m:t>
                                      </m:r>
                                    </m:sup>
                                  </m:sSup>
                                  <m: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altLang="zh-TW" sz="1400" b="1" i="1" dirty="0" smtClean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zh-TW" altLang="en-US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sz="1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TW" sz="1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 </m:t>
                    </m:r>
                  </m:oMath>
                </a14:m>
                <a:r>
                  <a:rPr lang="en-US" altLang="zh-TW" sz="1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TW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sz="1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sSub>
                          <m:sSubPr>
                            <m:ctrlPr>
                              <a:rPr lang="en-US" altLang="zh-TW" sz="1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1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zh-TW" altLang="en-US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p>
                    <m:r>
                      <a:rPr lang="en-US" altLang="zh-TW" sz="1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TW" sz="1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𝒗𝒂𝒓</m:t>
                    </m:r>
                    <m:r>
                      <a:rPr lang="en-US" altLang="zh-TW" sz="1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TW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TW" sz="1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1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zh-TW" altLang="en-US" sz="1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TW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TW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TW" sz="1400" b="1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</m:oMath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𝑷𝑴𝑭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𝑷𝒓𝒐𝒃𝒂𝒃𝒊𝒍𝒊𝒕𝒚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𝒎𝒂𝒔𝒔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𝒇𝒖𝒏𝒄𝒕𝒊𝒐𝒏</m:t>
                      </m:r>
                    </m:oMath>
                  </m:oMathPara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𝑵𝑩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𝑵𝑳𝑳𝒐𝒔𝒔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:−</m:t>
                      </m:r>
                      <m:nary>
                        <m:naryPr>
                          <m:chr m:val="∑"/>
                          <m:ctrlPr>
                            <a:rPr lang="en-US" altLang="zh-TW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 m:alnAt="23"/>
                            </m:rP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p>
                        <m:e>
                          <m:r>
                            <a:rPr lang="en-US" altLang="zh-TW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 altLang="zh-TW" sz="1400" b="1" i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𝐏𝐌𝐅</m:t>
                      </m:r>
                      <m:r>
                        <a:rPr lang="en-US" altLang="zh-TW" sz="1400" b="1" i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altLang="zh-TW" sz="1400" b="1" i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𝐍𝐁𝟐</m:t>
                      </m:r>
                      <m:r>
                        <a:rPr lang="en-US" altLang="zh-TW" sz="1400" b="1" i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400" b="1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11" y="3689060"/>
                <a:ext cx="6840415" cy="2759282"/>
              </a:xfrm>
              <a:prstGeom prst="rect">
                <a:avLst/>
              </a:prstGeom>
              <a:blipFill>
                <a:blip r:embed="rId4"/>
                <a:stretch>
                  <a:fillRect l="-8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34108" y="923537"/>
            <a:ext cx="18509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Model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Optimizer: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Learning rate: </a:t>
            </a:r>
            <a:r>
              <a:rPr lang="en-US" altLang="zh-TW" sz="1400" dirty="0" smtClean="0"/>
              <a:t>1e-3</a:t>
            </a:r>
            <a:endParaRPr lang="en-US" altLang="zh-TW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620496" y="1138981"/>
            <a:ext cx="146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Batch size: 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Epoch: 30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192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Generalized Poisson Regression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028924"/>
              </p:ext>
            </p:extLst>
          </p:nvPr>
        </p:nvGraphicFramePr>
        <p:xfrm>
          <a:off x="378346" y="1774778"/>
          <a:ext cx="6860981" cy="171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3446">
                  <a:extLst>
                    <a:ext uri="{9D8B030D-6E8A-4147-A177-3AD203B41FA5}">
                      <a16:colId xmlns:a16="http://schemas.microsoft.com/office/drawing/2014/main" val="3453562746"/>
                    </a:ext>
                  </a:extLst>
                </a:gridCol>
                <a:gridCol w="843026">
                  <a:extLst>
                    <a:ext uri="{9D8B030D-6E8A-4147-A177-3AD203B41FA5}">
                      <a16:colId xmlns:a16="http://schemas.microsoft.com/office/drawing/2014/main" val="347095280"/>
                    </a:ext>
                  </a:extLst>
                </a:gridCol>
                <a:gridCol w="1006084">
                  <a:extLst>
                    <a:ext uri="{9D8B030D-6E8A-4147-A177-3AD203B41FA5}">
                      <a16:colId xmlns:a16="http://schemas.microsoft.com/office/drawing/2014/main" val="3071617290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529432690"/>
                    </a:ext>
                  </a:extLst>
                </a:gridCol>
                <a:gridCol w="888674">
                  <a:extLst>
                    <a:ext uri="{9D8B030D-6E8A-4147-A177-3AD203B41FA5}">
                      <a16:colId xmlns:a16="http://schemas.microsoft.com/office/drawing/2014/main" val="255358083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524126418"/>
                    </a:ext>
                  </a:extLst>
                </a:gridCol>
                <a:gridCol w="890396">
                  <a:extLst>
                    <a:ext uri="{9D8B030D-6E8A-4147-A177-3AD203B41FA5}">
                      <a16:colId xmlns:a16="http://schemas.microsoft.com/office/drawing/2014/main" val="1534238778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691509385"/>
                    </a:ext>
                  </a:extLst>
                </a:gridCol>
              </a:tblGrid>
              <a:tr h="25564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 function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Optimizer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Model</a:t>
                      </a:r>
                      <a:endParaRPr lang="zh-TW" altLang="en-US" sz="12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Train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Validation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Remark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096706"/>
                  </a:ext>
                </a:extLst>
              </a:tr>
              <a:tr h="43458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52269"/>
                  </a:ext>
                </a:extLst>
              </a:tr>
              <a:tr h="434588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MSE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ADAM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Linear Regression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0.3064100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0.6938973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0.4186387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0.4971422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basis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1416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Generalized</a:t>
                      </a:r>
                      <a:r>
                        <a:rPr lang="en-US" altLang="zh-TW" sz="1200" baseline="0" dirty="0" smtClean="0"/>
                        <a:t> Poisson-1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-27.06355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-808.7693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-33.04931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-726.5347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439979"/>
                  </a:ext>
                </a:extLst>
              </a:tr>
              <a:tr h="4345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GP-1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NLLLoss</a:t>
                      </a:r>
                      <a:endParaRPr lang="en-US" altLang="zh-TW" sz="12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822510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/>
              <p:cNvSpPr txBox="1"/>
              <p:nvPr/>
            </p:nvSpPr>
            <p:spPr>
              <a:xfrm>
                <a:off x="7494740" y="461653"/>
                <a:ext cx="4529058" cy="27493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TW" sz="1400" b="1" i="1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G</a:t>
                </a:r>
                <a14:m>
                  <m:oMath xmlns:m="http://schemas.openxmlformats.org/officeDocument/2006/math">
                    <m:r>
                      <a:rPr lang="en-US" altLang="zh-TW" sz="14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TW" sz="1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-</m:t>
                    </m:r>
                    <m:r>
                      <a:rPr lang="en-US" altLang="zh-TW" sz="14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TW" sz="1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𝒓𝒆𝒈𝒓𝒆𝒔𝒔𝒊𝒐𝒏</m:t>
                    </m:r>
                    <m:r>
                      <a:rPr lang="en-US" altLang="zh-TW" sz="1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𝒎𝒐𝒅𝒆𝒍</m:t>
                    </m:r>
                    <m:r>
                      <a:rPr lang="en-US" altLang="zh-TW" sz="14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𝑷𝑴𝑭</m:t>
                    </m:r>
                    <m:r>
                      <a:rPr lang="en-US" altLang="zh-TW" sz="1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TW" sz="1400" b="1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sz="1400" b="1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−(</m:t>
                            </m:r>
                            <m:r>
                              <m:rPr>
                                <m:sty m:val="p"/>
                              </m:rPr>
                              <a:rPr lang="en-US" altLang="zh-TW" sz="1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en-US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1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altLang="zh-TW" sz="1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  <m:r>
                              <a:rPr lang="en-US" altLang="zh-TW" sz="1400" b="1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TW" altLang="en-US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TW" sz="1400" b="1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num>
                      <m:den>
                        <m:r>
                          <a:rPr lang="en-US" altLang="zh-TW" sz="1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zh-TW" sz="1400" b="1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</m:oMath>
                </a14:m>
                <a:endParaRPr lang="en-US" altLang="zh-TW" sz="1400" b="1" i="1" dirty="0" smtClean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𝒘𝒉𝒆𝒓𝒆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𝒎𝒆𝒂𝒏</m:t>
                      </m:r>
                      <m:d>
                        <m:d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</m:d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1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r>
                            <a:rPr lang="en-US" altLang="zh-TW" sz="1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1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-</m:t>
                          </m:r>
                          <m:r>
                            <a:rPr lang="zh-TW" altLang="en-US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altLang="zh-TW" sz="1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𝒗𝒂𝒓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1400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-</m:t>
                              </m:r>
                              <m:r>
                                <a:rPr lang="zh-TW" altLang="en-US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  <m:r>
                                <a:rPr lang="en-US" altLang="zh-TW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1400" b="1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𝑷𝑴𝑭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𝑷𝒓𝒐𝒃𝒂𝒃𝒊𝒍𝒊𝒕𝒚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𝒎𝒂𝒔𝒔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𝒇𝒖𝒏𝒄𝒕𝒊𝒐𝒏</m:t>
                      </m:r>
                    </m:oMath>
                  </m:oMathPara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𝑵𝑳𝑳𝒐𝒔𝒔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:−</m:t>
                      </m:r>
                      <m:nary>
                        <m:naryPr>
                          <m:chr m:val="∑"/>
                          <m:ctrlPr>
                            <a:rPr lang="en-US" altLang="zh-TW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TW" sz="1400" b="1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zh-TW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𝑷𝑴𝑭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TW" sz="1400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1400" b="1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sz="1400" b="1" i="1" dirty="0" smtClean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740" y="461653"/>
                <a:ext cx="4529058" cy="2749342"/>
              </a:xfrm>
              <a:prstGeom prst="rect">
                <a:avLst/>
              </a:prstGeom>
              <a:blipFill>
                <a:blip r:embed="rId2"/>
                <a:stretch>
                  <a:fillRect l="-24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334108" y="923537"/>
            <a:ext cx="18509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Model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Optimizer: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/>
              <a:t>Learning rate: </a:t>
            </a:r>
            <a:r>
              <a:rPr lang="en-US" altLang="zh-TW" sz="1400" dirty="0" smtClean="0"/>
              <a:t>1e-3</a:t>
            </a:r>
            <a:endParaRPr lang="en-US" altLang="zh-TW" sz="14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620496" y="1138981"/>
            <a:ext cx="1463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Batch size: 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Epoch: 30</a:t>
            </a:r>
            <a:endParaRPr lang="zh-TW" altLang="en-US" sz="1400" dirty="0"/>
          </a:p>
        </p:txBody>
      </p:sp>
      <p:sp>
        <p:nvSpPr>
          <p:cNvPr id="3" name="AutoShape 2" descr="D:\Python workspace\PyTorch\figures\GP1_R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960" y="3791287"/>
            <a:ext cx="3840000" cy="288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53" y="3791287"/>
            <a:ext cx="3840000" cy="28800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278027" y="357649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Loss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281504" y="3576493"/>
            <a:ext cx="171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R-squared score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913960" y="3576493"/>
            <a:ext cx="403641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smtClean="0"/>
              <a:t>Result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利用</a:t>
            </a:r>
            <a:r>
              <a:rPr lang="en-US" altLang="zh-TW" sz="1400" dirty="0" smtClean="0"/>
              <a:t>GP-1</a:t>
            </a:r>
            <a:r>
              <a:rPr lang="zh-TW" altLang="en-US" sz="1400" dirty="0" smtClean="0"/>
              <a:t> </a:t>
            </a:r>
            <a:r>
              <a:rPr lang="en-US" altLang="zh-TW" sz="1400" dirty="0" smtClean="0"/>
              <a:t>model</a:t>
            </a:r>
            <a:r>
              <a:rPr lang="zh-TW" altLang="en-US" sz="1400" dirty="0" smtClean="0"/>
              <a:t>來做</a:t>
            </a:r>
            <a:r>
              <a:rPr lang="en-US" altLang="zh-TW" sz="1400" dirty="0" smtClean="0"/>
              <a:t>regression</a:t>
            </a:r>
            <a:r>
              <a:rPr lang="zh-TW" altLang="en-US" sz="1400" dirty="0" smtClean="0"/>
              <a:t>，得到極糟的結果 </a:t>
            </a:r>
            <a:r>
              <a:rPr lang="en-US" altLang="zh-TW" sz="1400" dirty="0" smtClean="0"/>
              <a:t>-&gt;</a:t>
            </a:r>
            <a:r>
              <a:rPr lang="zh-TW" altLang="en-US" sz="1400" dirty="0" smtClean="0"/>
              <a:t> 無法找到適當的</a:t>
            </a:r>
            <a:r>
              <a:rPr lang="en-US" altLang="zh-TW" sz="1400" dirty="0" smtClean="0"/>
              <a:t>α</a:t>
            </a:r>
            <a:r>
              <a:rPr lang="zh-TW" altLang="en-US" sz="1400" dirty="0" smtClean="0"/>
              <a:t>值來符合此模型中對於</a:t>
            </a:r>
            <a:r>
              <a:rPr lang="en-US" altLang="zh-TW" sz="1400" dirty="0" smtClean="0"/>
              <a:t>mean</a:t>
            </a:r>
            <a:r>
              <a:rPr lang="zh-TW" altLang="en-US" sz="1400" dirty="0" smtClean="0"/>
              <a:t>與</a:t>
            </a:r>
            <a:r>
              <a:rPr lang="en-US" altLang="zh-TW" sz="1400" dirty="0" smtClean="0"/>
              <a:t>variance</a:t>
            </a:r>
            <a:r>
              <a:rPr lang="zh-TW" altLang="en-US" sz="1400" dirty="0" smtClean="0"/>
              <a:t>的假設</a:t>
            </a:r>
            <a:endParaRPr lang="en-US" altLang="zh-TW" sz="1400" b="1" dirty="0"/>
          </a:p>
          <a:p>
            <a:pPr algn="just">
              <a:lnSpc>
                <a:spcPct val="150000"/>
              </a:lnSpc>
            </a:pPr>
            <a:r>
              <a:rPr lang="en-US" altLang="zh-TW" sz="1400" b="1" dirty="0" smtClean="0"/>
              <a:t>Follow 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使用其他不同</a:t>
            </a:r>
            <a:r>
              <a:rPr lang="en-US" altLang="zh-TW" sz="1400" dirty="0" smtClean="0"/>
              <a:t>count-based model</a:t>
            </a:r>
            <a:r>
              <a:rPr lang="zh-TW" altLang="en-US" sz="1400" dirty="0" smtClean="0"/>
              <a:t>做模型</a:t>
            </a:r>
            <a:endParaRPr lang="en-US" altLang="zh-TW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Zero </a:t>
            </a:r>
            <a:r>
              <a:rPr lang="en-US" altLang="zh-TW" sz="1400" dirty="0" smtClean="0"/>
              <a:t>inflated </a:t>
            </a:r>
            <a:r>
              <a:rPr lang="en-US" altLang="zh-TW" sz="1400" dirty="0" err="1" smtClean="0"/>
              <a:t>Poission</a:t>
            </a:r>
            <a:r>
              <a:rPr lang="en-US" altLang="zh-TW" sz="1400" dirty="0" smtClean="0"/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342551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未來研究方向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Zero Inflated Poisson Regression to violation occurrence count prediction</a:t>
            </a:r>
          </a:p>
          <a:p>
            <a:r>
              <a:rPr lang="en-US" altLang="zh-TW" dirty="0" smtClean="0"/>
              <a:t>Regression model for violation / callback occurrence count prediction</a:t>
            </a:r>
          </a:p>
          <a:p>
            <a:r>
              <a:rPr lang="en-US" altLang="zh-TW" dirty="0" smtClean="0"/>
              <a:t>Apply to schedule arrangement for better performance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037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575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(SGD</a:t>
            </a:r>
            <a:r>
              <a:rPr lang="zh-TW" altLang="en-US" dirty="0" smtClean="0"/>
              <a:t> </a:t>
            </a:r>
            <a:r>
              <a:rPr lang="en-US" altLang="zh-TW" dirty="0" smtClean="0"/>
              <a:t>optimization)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8408" y="3944353"/>
            <a:ext cx="3360000" cy="25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800" y="1424353"/>
            <a:ext cx="3360000" cy="2520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61" y="4035670"/>
            <a:ext cx="3360000" cy="25200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061" y="1424353"/>
            <a:ext cx="3360000" cy="2520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323" y="1318847"/>
            <a:ext cx="3360000" cy="2520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5734" y="3967896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3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研究說明與</a:t>
            </a:r>
            <a:r>
              <a:rPr lang="zh-TW" altLang="en-US" dirty="0" smtClean="0"/>
              <a:t>現況</a:t>
            </a:r>
            <a:endParaRPr lang="en-US" altLang="zh-TW" dirty="0" smtClean="0"/>
          </a:p>
          <a:p>
            <a:r>
              <a:rPr lang="zh-TW" altLang="en-US" dirty="0"/>
              <a:t>研究</a:t>
            </a:r>
            <a:r>
              <a:rPr lang="zh-TW" altLang="en-US" dirty="0" smtClean="0"/>
              <a:t>流程</a:t>
            </a:r>
            <a:endParaRPr lang="en-US" altLang="zh-TW" dirty="0" smtClean="0"/>
          </a:p>
          <a:p>
            <a:r>
              <a:rPr lang="zh-TW" altLang="en-US" dirty="0"/>
              <a:t>資料特徵</a:t>
            </a:r>
            <a:r>
              <a:rPr lang="zh-TW" altLang="en-US" dirty="0" smtClean="0"/>
              <a:t>概述</a:t>
            </a:r>
            <a:endParaRPr lang="en-US" altLang="zh-TW" dirty="0" smtClean="0"/>
          </a:p>
          <a:p>
            <a:r>
              <a:rPr lang="zh-TW" altLang="en-US" dirty="0"/>
              <a:t>資料分布</a:t>
            </a:r>
            <a:r>
              <a:rPr lang="en-US" altLang="zh-TW" dirty="0"/>
              <a:t>(</a:t>
            </a:r>
            <a:r>
              <a:rPr lang="zh-TW" altLang="en-US" dirty="0"/>
              <a:t>違規與通知臨檢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迴歸模型建立與分析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37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Linear </a:t>
            </a:r>
            <a:r>
              <a:rPr lang="en-US" altLang="zh-TW" dirty="0" smtClean="0"/>
              <a:t>Regression (SGD optimization and ADAM)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93" y="4044461"/>
            <a:ext cx="3360000" cy="25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93" y="1424354"/>
            <a:ext cx="3360000" cy="25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200" y="1424354"/>
            <a:ext cx="3360000" cy="25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200" y="4069421"/>
            <a:ext cx="3360000" cy="2520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160" y="1194486"/>
            <a:ext cx="3360000" cy="2520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1160" y="3944354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66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Linear-</a:t>
            </a:r>
            <a:r>
              <a:rPr lang="en-US" altLang="zh-TW" dirty="0" err="1"/>
              <a:t>ReLU</a:t>
            </a:r>
            <a:r>
              <a:rPr lang="en-US" altLang="zh-TW" dirty="0"/>
              <a:t>-Stack model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779" y="3821261"/>
            <a:ext cx="3360000" cy="252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77" y="1123086"/>
            <a:ext cx="3360000" cy="252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779" y="1123086"/>
            <a:ext cx="3360000" cy="2520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569" y="3821261"/>
            <a:ext cx="3360000" cy="25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502" y="1123086"/>
            <a:ext cx="3360000" cy="2520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2502" y="3821261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520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Linear-X-Stack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44255"/>
            <a:ext cx="3360000" cy="252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4486"/>
            <a:ext cx="3360000" cy="252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454" y="779805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14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Zero-Inflated Poisson Regression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197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Linear replacement _ input layer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503469"/>
              </p:ext>
            </p:extLst>
          </p:nvPr>
        </p:nvGraphicFramePr>
        <p:xfrm>
          <a:off x="137106" y="1053810"/>
          <a:ext cx="12037594" cy="261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>
                  <a:extLst>
                    <a:ext uri="{9D8B030D-6E8A-4147-A177-3AD203B41FA5}">
                      <a16:colId xmlns:a16="http://schemas.microsoft.com/office/drawing/2014/main" val="3453562746"/>
                    </a:ext>
                  </a:extLst>
                </a:gridCol>
                <a:gridCol w="953580">
                  <a:extLst>
                    <a:ext uri="{9D8B030D-6E8A-4147-A177-3AD203B41FA5}">
                      <a16:colId xmlns:a16="http://schemas.microsoft.com/office/drawing/2014/main" val="347095280"/>
                    </a:ext>
                  </a:extLst>
                </a:gridCol>
                <a:gridCol w="981114">
                  <a:extLst>
                    <a:ext uri="{9D8B030D-6E8A-4147-A177-3AD203B41FA5}">
                      <a16:colId xmlns:a16="http://schemas.microsoft.com/office/drawing/2014/main" val="3071617290"/>
                    </a:ext>
                  </a:extLst>
                </a:gridCol>
                <a:gridCol w="1308331">
                  <a:extLst>
                    <a:ext uri="{9D8B030D-6E8A-4147-A177-3AD203B41FA5}">
                      <a16:colId xmlns:a16="http://schemas.microsoft.com/office/drawing/2014/main" val="1150666557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4060095092"/>
                    </a:ext>
                  </a:extLst>
                </a:gridCol>
                <a:gridCol w="1157160">
                  <a:extLst>
                    <a:ext uri="{9D8B030D-6E8A-4147-A177-3AD203B41FA5}">
                      <a16:colId xmlns:a16="http://schemas.microsoft.com/office/drawing/2014/main" val="2820627039"/>
                    </a:ext>
                  </a:extLst>
                </a:gridCol>
                <a:gridCol w="842355">
                  <a:extLst>
                    <a:ext uri="{9D8B030D-6E8A-4147-A177-3AD203B41FA5}">
                      <a16:colId xmlns:a16="http://schemas.microsoft.com/office/drawing/2014/main" val="2655868744"/>
                    </a:ext>
                  </a:extLst>
                </a:gridCol>
                <a:gridCol w="1304136">
                  <a:extLst>
                    <a:ext uri="{9D8B030D-6E8A-4147-A177-3AD203B41FA5}">
                      <a16:colId xmlns:a16="http://schemas.microsoft.com/office/drawing/2014/main" val="352943269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53580837"/>
                    </a:ext>
                  </a:extLst>
                </a:gridCol>
                <a:gridCol w="990918">
                  <a:extLst>
                    <a:ext uri="{9D8B030D-6E8A-4147-A177-3AD203B41FA5}">
                      <a16:colId xmlns:a16="http://schemas.microsoft.com/office/drawing/2014/main" val="524126418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1534238778"/>
                    </a:ext>
                  </a:extLst>
                </a:gridCol>
              </a:tblGrid>
              <a:tr h="24360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Loss function</a:t>
                      </a:r>
                      <a:endParaRPr lang="zh-TW" altLang="en-US" sz="1400" dirty="0" smtClean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Optimizer</a:t>
                      </a:r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Model</a:t>
                      </a:r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Input layer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Input layer parameters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Hidden layer</a:t>
                      </a:r>
                    </a:p>
                    <a:p>
                      <a:pPr algn="ctr"/>
                      <a:r>
                        <a:rPr lang="en-US" altLang="zh-TW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(stack 1)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Output layer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Train</a:t>
                      </a:r>
                      <a:endParaRPr lang="zh-TW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Validation</a:t>
                      </a:r>
                      <a:endParaRPr lang="zh-TW" altLang="en-US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096706"/>
                  </a:ext>
                </a:extLst>
              </a:tr>
              <a:tr h="41412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Loss*</a:t>
                      </a:r>
                      <a:endParaRPr lang="zh-TW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R-squared score*</a:t>
                      </a:r>
                      <a:endParaRPr lang="zh-TW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Loss*</a:t>
                      </a:r>
                      <a:endParaRPr lang="zh-TW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R-squared score*</a:t>
                      </a:r>
                      <a:endParaRPr lang="zh-TW" alt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52269"/>
                  </a:ext>
                </a:extLst>
              </a:tr>
              <a:tr h="414122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MSE</a:t>
                      </a:r>
                      <a:endParaRPr lang="zh-TW" altLang="en-US" sz="1400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ADAM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/>
                        <a:t>Linear Regression</a:t>
                      </a:r>
                      <a:endParaRPr lang="zh-TW" altLang="en-US" sz="14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rgbClr val="FF0000"/>
                          </a:solidFill>
                        </a:rPr>
                        <a:t>0.3064100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rgbClr val="FF0000"/>
                          </a:solidFill>
                        </a:rPr>
                        <a:t>0.6938973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0.4186387</a:t>
                      </a:r>
                      <a:endParaRPr lang="zh-TW" altLang="en-US" sz="1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solidFill>
                            <a:srgbClr val="FF0000"/>
                          </a:solidFill>
                        </a:rPr>
                        <a:t>0.4971422</a:t>
                      </a:r>
                      <a:endParaRPr lang="zh-TW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14168"/>
                  </a:ext>
                </a:extLst>
              </a:tr>
              <a:tr h="360000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Linear-</a:t>
                      </a:r>
                      <a:r>
                        <a:rPr lang="en-US" altLang="zh-TW" sz="1400" dirty="0" err="1" smtClean="0"/>
                        <a:t>ReLU</a:t>
                      </a:r>
                      <a:r>
                        <a:rPr lang="en-US" altLang="zh-TW" sz="1400" dirty="0" smtClean="0"/>
                        <a:t>-Stack</a:t>
                      </a:r>
                      <a:endParaRPr lang="zh-TW" altLang="en-US" sz="1400" dirty="0" smtClean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Linear</a:t>
                      </a:r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--</a:t>
                      </a:r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Linear-</a:t>
                      </a:r>
                      <a:r>
                        <a:rPr lang="en-US" altLang="zh-TW" sz="14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ReLU</a:t>
                      </a:r>
                      <a:endParaRPr lang="en-US" altLang="zh-TW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(Dim 450 for Linear input)</a:t>
                      </a:r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Linear</a:t>
                      </a:r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439979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Convolution (1D)</a:t>
                      </a:r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 size: 50</a:t>
                      </a:r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635102"/>
                  </a:ext>
                </a:extLst>
              </a:tr>
              <a:tr h="1422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 size: 150</a:t>
                      </a:r>
                      <a:endParaRPr lang="zh-TW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941466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1423140"/>
                  </a:ext>
                </a:extLst>
              </a:tr>
              <a:tr h="22352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 size: 250</a:t>
                      </a:r>
                      <a:endParaRPr lang="zh-TW" altLang="en-US" sz="14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809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600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Regression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92469" y="2206869"/>
            <a:ext cx="438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盒狀圖</a:t>
            </a:r>
            <a:r>
              <a:rPr lang="en-US" altLang="zh-TW" dirty="0"/>
              <a:t>(loss, R-squared, Adjusted R-squared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462454" y="3092382"/>
            <a:ext cx="658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r>
              <a:rPr lang="zh-TW" altLang="en-US" dirty="0" smtClean="0"/>
              <a:t>次平均折線圖</a:t>
            </a:r>
            <a:r>
              <a:rPr lang="en-US" altLang="zh-TW" dirty="0" smtClean="0"/>
              <a:t>_</a:t>
            </a:r>
            <a:r>
              <a:rPr lang="zh-TW" altLang="en-US" dirty="0" smtClean="0"/>
              <a:t>同一個</a:t>
            </a:r>
            <a:r>
              <a:rPr lang="en-US" altLang="zh-TW" dirty="0" smtClean="0"/>
              <a:t>epoch(loss, R-squared, Adjusted R-squared)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62454" y="2691021"/>
            <a:ext cx="438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折線圖</a:t>
            </a:r>
            <a:r>
              <a:rPr lang="en-US" altLang="zh-TW" dirty="0"/>
              <a:t>(loss, R-squared, Adjusted R-squared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62454" y="3977895"/>
            <a:ext cx="658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3</a:t>
            </a:r>
            <a:r>
              <a:rPr lang="zh-TW" altLang="en-US" dirty="0" smtClean="0"/>
              <a:t>次平均折線圖</a:t>
            </a:r>
            <a:r>
              <a:rPr lang="en-US" altLang="zh-TW" dirty="0" smtClean="0"/>
              <a:t>_epoch30</a:t>
            </a:r>
            <a:r>
              <a:rPr lang="zh-TW" altLang="en-US" dirty="0" smtClean="0"/>
              <a:t>與</a:t>
            </a:r>
            <a:r>
              <a:rPr lang="en-US" altLang="zh-TW" dirty="0" smtClean="0"/>
              <a:t>60(loss, R-squared, Adjusted R-squared)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01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研究說明與現況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426923" y="1523012"/>
            <a:ext cx="43196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400" b="1" dirty="0" smtClean="0"/>
              <a:t>提案理由</a:t>
            </a:r>
            <a:endParaRPr lang="en-US" altLang="zh-TW" sz="1400" b="1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路檢聯稽為監理單位與警方共同打擊交通違規之合作案。希望透過運用過去路檢聯稽數據，</a:t>
            </a:r>
            <a:r>
              <a:rPr lang="zh-TW" altLang="en-US" sz="1400" dirty="0" smtClean="0">
                <a:solidFill>
                  <a:srgbClr val="FF0000"/>
                </a:solidFill>
              </a:rPr>
              <a:t>建立違規與通知臨檢數量預測模型，用以動態安排路稽班次，精準打擊交通違規</a:t>
            </a:r>
            <a:r>
              <a:rPr lang="zh-TW" altLang="en-US" sz="1400" dirty="0" smtClean="0"/>
              <a:t>。</a:t>
            </a:r>
            <a:endParaRPr lang="en-US" altLang="zh-TW" sz="1400" dirty="0" smtClean="0"/>
          </a:p>
          <a:p>
            <a:pPr algn="just">
              <a:lnSpc>
                <a:spcPct val="150000"/>
              </a:lnSpc>
            </a:pPr>
            <a:endParaRPr lang="en-US" altLang="zh-TW" sz="1400" dirty="0"/>
          </a:p>
          <a:p>
            <a:pPr algn="just">
              <a:lnSpc>
                <a:spcPct val="150000"/>
              </a:lnSpc>
            </a:pPr>
            <a:r>
              <a:rPr lang="zh-TW" altLang="en-US" sz="1400" b="1" dirty="0" smtClean="0"/>
              <a:t>目標</a:t>
            </a:r>
            <a:endParaRPr lang="en-US" altLang="zh-TW" sz="1400" b="1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建立違規與通知臨檢數預測模型，並據此安排適當的人員數量與稽核班次，提高路檢聯稽排班準確程度與績效，精準打擊交通違規，替廣大用路人交通安全把關。</a:t>
            </a:r>
            <a:endParaRPr lang="en-US" altLang="zh-TW" sz="1400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5" y="3530356"/>
            <a:ext cx="6635260" cy="3162807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425869"/>
              </p:ext>
            </p:extLst>
          </p:nvPr>
        </p:nvGraphicFramePr>
        <p:xfrm>
          <a:off x="548055" y="1147492"/>
          <a:ext cx="67195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4605">
                  <a:extLst>
                    <a:ext uri="{9D8B030D-6E8A-4147-A177-3AD203B41FA5}">
                      <a16:colId xmlns:a16="http://schemas.microsoft.com/office/drawing/2014/main" val="3439740779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870521095"/>
                    </a:ext>
                  </a:extLst>
                </a:gridCol>
                <a:gridCol w="755968">
                  <a:extLst>
                    <a:ext uri="{9D8B030D-6E8A-4147-A177-3AD203B41FA5}">
                      <a16:colId xmlns:a16="http://schemas.microsoft.com/office/drawing/2014/main" val="4275597321"/>
                    </a:ext>
                  </a:extLst>
                </a:gridCol>
                <a:gridCol w="755968">
                  <a:extLst>
                    <a:ext uri="{9D8B030D-6E8A-4147-A177-3AD203B41FA5}">
                      <a16:colId xmlns:a16="http://schemas.microsoft.com/office/drawing/2014/main" val="1585257567"/>
                    </a:ext>
                  </a:extLst>
                </a:gridCol>
                <a:gridCol w="1111568">
                  <a:extLst>
                    <a:ext uri="{9D8B030D-6E8A-4147-A177-3AD203B41FA5}">
                      <a16:colId xmlns:a16="http://schemas.microsoft.com/office/drawing/2014/main" val="1365657591"/>
                    </a:ext>
                  </a:extLst>
                </a:gridCol>
                <a:gridCol w="1175068">
                  <a:extLst>
                    <a:ext uri="{9D8B030D-6E8A-4147-A177-3AD203B41FA5}">
                      <a16:colId xmlns:a16="http://schemas.microsoft.com/office/drawing/2014/main" val="279063327"/>
                    </a:ext>
                  </a:extLst>
                </a:gridCol>
                <a:gridCol w="702599">
                  <a:extLst>
                    <a:ext uri="{9D8B030D-6E8A-4147-A177-3AD203B41FA5}">
                      <a16:colId xmlns:a16="http://schemas.microsoft.com/office/drawing/2014/main" val="1405613484"/>
                    </a:ext>
                  </a:extLst>
                </a:gridCol>
              </a:tblGrid>
              <a:tr h="257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所站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出勤班次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攔查數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舉發數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通知臨檢數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所站績效</a:t>
                      </a:r>
                      <a:r>
                        <a:rPr lang="en-US" altLang="zh-TW" sz="1400" dirty="0" smtClean="0"/>
                        <a:t>(%)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/>
                        <a:t>名次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968473"/>
                  </a:ext>
                </a:extLst>
              </a:tr>
              <a:tr h="257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臺北市區監理所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222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4803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423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938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28.34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2760630"/>
                  </a:ext>
                </a:extLst>
              </a:tr>
              <a:tr h="257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高雄市區監理所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192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4230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797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381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27.85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2818458"/>
                  </a:ext>
                </a:extLst>
              </a:tr>
              <a:tr h="257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臺北區監理所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1054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23423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3251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3725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29.78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530320"/>
                  </a:ext>
                </a:extLst>
              </a:tr>
              <a:tr h="257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新竹區監理所</a:t>
                      </a:r>
                      <a:endParaRPr lang="zh-TW" altLang="en-US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1127</a:t>
                      </a:r>
                      <a:endParaRPr lang="zh-TW" altLang="en-US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24098</a:t>
                      </a:r>
                      <a:endParaRPr lang="zh-TW" altLang="en-US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2800</a:t>
                      </a:r>
                      <a:endParaRPr lang="zh-TW" altLang="en-US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3702</a:t>
                      </a:r>
                      <a:endParaRPr lang="zh-TW" altLang="en-US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27.32</a:t>
                      </a:r>
                      <a:endParaRPr lang="zh-TW" altLang="en-US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zh-TW" altLang="en-US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1208172"/>
                  </a:ext>
                </a:extLst>
              </a:tr>
              <a:tr h="257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臺中區監理所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1308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28854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7056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878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27.50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274149"/>
                  </a:ext>
                </a:extLst>
              </a:tr>
              <a:tr h="257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嘉義區監理所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1000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21957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3794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1425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25.37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7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5919090"/>
                  </a:ext>
                </a:extLst>
              </a:tr>
              <a:tr h="25733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高雄區監理所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771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17261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4298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329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26.81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6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862692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8242037" y="6121815"/>
            <a:ext cx="3504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i="1" dirty="0" smtClean="0"/>
              <a:t>※</a:t>
            </a:r>
            <a:r>
              <a:rPr lang="zh-TW" altLang="en-US" sz="1400" i="1" dirty="0" smtClean="0"/>
              <a:t> 績效 </a:t>
            </a:r>
            <a:r>
              <a:rPr lang="en-US" altLang="zh-TW" sz="1400" i="1" dirty="0" smtClean="0"/>
              <a:t>=</a:t>
            </a:r>
            <a:r>
              <a:rPr lang="zh-TW" altLang="en-US" sz="1400" i="1" dirty="0" smtClean="0"/>
              <a:t> </a:t>
            </a:r>
            <a:r>
              <a:rPr lang="en-US" altLang="zh-TW" sz="1400" i="1" dirty="0" smtClean="0"/>
              <a:t>(</a:t>
            </a:r>
            <a:r>
              <a:rPr lang="zh-TW" altLang="en-US" sz="1400" i="1" dirty="0" smtClean="0"/>
              <a:t>舉發數</a:t>
            </a:r>
            <a:r>
              <a:rPr lang="en-US" altLang="zh-TW" sz="1400" i="1" dirty="0" smtClean="0"/>
              <a:t>+</a:t>
            </a:r>
            <a:r>
              <a:rPr lang="zh-TW" altLang="en-US" sz="1400" i="1" dirty="0" smtClean="0"/>
              <a:t>通知臨檢數</a:t>
            </a:r>
            <a:r>
              <a:rPr lang="en-US" altLang="zh-TW" sz="1400" i="1" dirty="0" smtClean="0"/>
              <a:t>)</a:t>
            </a:r>
            <a:r>
              <a:rPr lang="zh-TW" altLang="en-US" sz="1400" i="1" dirty="0" smtClean="0"/>
              <a:t> </a:t>
            </a:r>
            <a:r>
              <a:rPr lang="en-US" altLang="zh-TW" sz="1400" i="1" dirty="0" smtClean="0"/>
              <a:t>/</a:t>
            </a:r>
            <a:r>
              <a:rPr lang="zh-TW" altLang="en-US" sz="1400" i="1" dirty="0" smtClean="0"/>
              <a:t> 攔查數 </a:t>
            </a:r>
            <a:r>
              <a:rPr lang="en-US" altLang="zh-TW" sz="1400" i="1" dirty="0" smtClean="0"/>
              <a:t>(%)</a:t>
            </a:r>
            <a:endParaRPr lang="zh-TW" altLang="en-US" sz="1400" i="1" dirty="0"/>
          </a:p>
        </p:txBody>
      </p:sp>
      <p:sp>
        <p:nvSpPr>
          <p:cNvPr id="4" name="矩形 3"/>
          <p:cNvSpPr/>
          <p:nvPr/>
        </p:nvSpPr>
        <p:spPr>
          <a:xfrm>
            <a:off x="2716823" y="5732585"/>
            <a:ext cx="4317023" cy="84406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7033846" y="644596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i="1" dirty="0" smtClean="0">
                <a:solidFill>
                  <a:schemeClr val="accent1"/>
                </a:solidFill>
              </a:rPr>
              <a:t>轄管監理站</a:t>
            </a:r>
            <a:endParaRPr lang="zh-TW" altLang="en-US" sz="12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76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30472979"/>
              </p:ext>
            </p:extLst>
          </p:nvPr>
        </p:nvGraphicFramePr>
        <p:xfrm>
          <a:off x="279888" y="439615"/>
          <a:ext cx="11632223" cy="6057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</a:t>
            </a:r>
            <a:r>
              <a:rPr lang="zh-TW" altLang="en-US" dirty="0" smtClean="0"/>
              <a:t>流程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011616" y="1415562"/>
            <a:ext cx="4730262" cy="424668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左-右雙向箭號 8"/>
          <p:cNvSpPr/>
          <p:nvPr/>
        </p:nvSpPr>
        <p:spPr>
          <a:xfrm>
            <a:off x="6778870" y="3626192"/>
            <a:ext cx="975947" cy="219808"/>
          </a:xfrm>
          <a:prstGeom prst="leftRightArrow">
            <a:avLst>
              <a:gd name="adj1" fmla="val 50000"/>
              <a:gd name="adj2" fmla="val 86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24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資料特徵概述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360078"/>
              </p:ext>
            </p:extLst>
          </p:nvPr>
        </p:nvGraphicFramePr>
        <p:xfrm>
          <a:off x="345881" y="1194486"/>
          <a:ext cx="7206663" cy="4795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5864">
                  <a:extLst>
                    <a:ext uri="{9D8B030D-6E8A-4147-A177-3AD203B41FA5}">
                      <a16:colId xmlns:a16="http://schemas.microsoft.com/office/drawing/2014/main" val="2595918874"/>
                    </a:ext>
                  </a:extLst>
                </a:gridCol>
                <a:gridCol w="1883394">
                  <a:extLst>
                    <a:ext uri="{9D8B030D-6E8A-4147-A177-3AD203B41FA5}">
                      <a16:colId xmlns:a16="http://schemas.microsoft.com/office/drawing/2014/main" val="2413119581"/>
                    </a:ext>
                  </a:extLst>
                </a:gridCol>
                <a:gridCol w="1741805">
                  <a:extLst>
                    <a:ext uri="{9D8B030D-6E8A-4147-A177-3AD203B41FA5}">
                      <a16:colId xmlns:a16="http://schemas.microsoft.com/office/drawing/2014/main" val="15702587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2584536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/>
                        <a:t>Column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/>
                        <a:t>Description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/>
                        <a:t>Column</a:t>
                      </a:r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dirty="0" smtClean="0"/>
                        <a:t>Description</a:t>
                      </a:r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24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/>
                        <a:t>exam_station_id</a:t>
                      </a:r>
                      <a:endParaRPr lang="en-US" altLang="zh-TW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監理機關代碼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/>
                        <a:t>exam_item_no</a:t>
                      </a:r>
                      <a:endParaRPr lang="en-US" altLang="zh-TW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檢驗違規項目代碼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0872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/>
                        <a:t>exam_location_id</a:t>
                      </a:r>
                      <a:endParaRPr lang="en-US" altLang="zh-TW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路檢聯稽地點代碼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檢驗違規項目名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檢驗違規項目名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975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exam_location_description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路檢聯稽地點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/>
                        <a:t>exam_sub_class_no</a:t>
                      </a:r>
                      <a:endParaRPr lang="en-US" altLang="zh-TW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檢驗違規子項目代碼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2041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exam_schedule_begin_time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聯稽開始時間</a:t>
                      </a:r>
                      <a:endParaRPr lang="zh-TW" altLang="en-US" sz="1200" dirty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檢驗違規子項目名</a:t>
                      </a:r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檢驗違規子項目名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68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exam_schedule_end_time</a:t>
                      </a:r>
                      <a:endParaRPr lang="en-US" altLang="zh-TW" sz="1200" dirty="0" smtClean="0">
                        <a:solidFill>
                          <a:schemeClr val="accent2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20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聯稽結束時間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/>
                        <a:t>exam_item_id</a:t>
                      </a:r>
                      <a:endParaRPr lang="en-US" altLang="zh-TW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通知臨檢項目代號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771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/>
                        <a:t>rule_no</a:t>
                      </a:r>
                      <a:endParaRPr lang="en-US" altLang="zh-TW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違規條款代碼</a:t>
                      </a:r>
                      <a:r>
                        <a:rPr lang="en-US" altLang="zh-TW" sz="1200" dirty="0" smtClean="0"/>
                        <a:t>(</a:t>
                      </a:r>
                      <a:r>
                        <a:rPr lang="zh-TW" altLang="en-US" sz="1200" dirty="0" smtClean="0"/>
                        <a:t>若有違規的話</a:t>
                      </a:r>
                      <a:r>
                        <a:rPr lang="en-US" altLang="zh-TW" sz="1200" dirty="0" smtClean="0"/>
                        <a:t>)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通知臨檢項目代號描述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通知臨檢項目代號描述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91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/>
                        <a:t>vil_source_rule</a:t>
                      </a:r>
                      <a:endParaRPr lang="en-US" altLang="zh-TW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違規條款來源</a:t>
                      </a:r>
                      <a:r>
                        <a:rPr lang="en-US" altLang="zh-TW" sz="1200" dirty="0" smtClean="0"/>
                        <a:t>(</a:t>
                      </a:r>
                      <a:r>
                        <a:rPr lang="zh-TW" altLang="en-US" sz="1200" dirty="0" smtClean="0"/>
                        <a:t>道路交統管理處罰條例</a:t>
                      </a:r>
                      <a:r>
                        <a:rPr lang="en-US" altLang="zh-TW" sz="1200" dirty="0" smtClean="0"/>
                        <a:t>or</a:t>
                      </a:r>
                      <a:r>
                        <a:rPr lang="zh-TW" altLang="en-US" sz="1200" dirty="0" smtClean="0"/>
                        <a:t>公路法</a:t>
                      </a:r>
                      <a:r>
                        <a:rPr lang="en-US" altLang="zh-TW" sz="1200" dirty="0" smtClean="0"/>
                        <a:t>)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通檢子項目序號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通知臨檢子項目序號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838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plate_no_main</a:t>
                      </a:r>
                      <a:endParaRPr lang="en-US" altLang="zh-TW" sz="1200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路檢聯稽車牌號碼</a:t>
                      </a:r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通知臨檢子項目名稱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通知臨檢子項目名稱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218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exam_staff_id</a:t>
                      </a:r>
                      <a:endParaRPr lang="en-US" altLang="zh-TW" sz="1200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路檢聯稽監理人員</a:t>
                      </a:r>
                      <a:endParaRPr lang="zh-TW" altLang="en-US" sz="1200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smtClean="0"/>
                        <a:t>violation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路檢聯稽違規入案序號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44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/>
                        <a:t>car_type</a:t>
                      </a:r>
                      <a:endParaRPr lang="en-US" altLang="zh-TW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聯稽車種代碼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/>
                        <a:t>need_call_back</a:t>
                      </a:r>
                      <a:endParaRPr lang="en-US" altLang="zh-TW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/>
                        <a:t>路檢聯稽車輛是否需招回臨檢</a:t>
                      </a:r>
                      <a:r>
                        <a:rPr lang="en-US" altLang="zh-TW" sz="1200" dirty="0" smtClean="0"/>
                        <a:t>(</a:t>
                      </a:r>
                      <a:r>
                        <a:rPr lang="zh-TW" altLang="en-US" sz="1200" dirty="0" smtClean="0"/>
                        <a:t>通知臨檢</a:t>
                      </a:r>
                      <a:r>
                        <a:rPr lang="en-US" altLang="zh-TW" sz="1200" dirty="0" smtClean="0"/>
                        <a:t>)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505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聯稽車種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聯稽車種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200" dirty="0" err="1" smtClean="0">
                          <a:solidFill>
                            <a:srgbClr val="FF0000"/>
                          </a:solidFill>
                        </a:rPr>
                        <a:t>df_vil</a:t>
                      </a:r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 / </a:t>
                      </a:r>
                      <a:r>
                        <a:rPr lang="en-US" altLang="zh-TW" sz="1200" dirty="0" err="1" smtClean="0">
                          <a:solidFill>
                            <a:srgbClr val="FF0000"/>
                          </a:solidFill>
                        </a:rPr>
                        <a:t>df_callback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TW" altLang="en-US" sz="1200" dirty="0" smtClean="0">
                          <a:solidFill>
                            <a:srgbClr val="FF0000"/>
                          </a:solidFill>
                        </a:rPr>
                        <a:t>違規數 </a:t>
                      </a:r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zh-TW" altLang="en-US" sz="1200" dirty="0" smtClean="0">
                          <a:solidFill>
                            <a:srgbClr val="FF0000"/>
                          </a:solidFill>
                        </a:rPr>
                        <a:t> 通知臨檢數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5320734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737229" y="1067387"/>
            <a:ext cx="4281856" cy="5326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200" b="1" dirty="0" smtClean="0"/>
              <a:t>資料說明</a:t>
            </a:r>
            <a:endParaRPr lang="en-US" altLang="zh-TW" sz="1200" b="1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資料時間區間：</a:t>
            </a:r>
            <a:r>
              <a:rPr lang="en-US" altLang="zh-TW" sz="1200" dirty="0" smtClean="0"/>
              <a:t>2022-10-01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~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2023-10-31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監理單位：新竹區監理所及轄管監理站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新竹市監理站、桃園監理站、中壢監理站、苗栗監理站</a:t>
            </a:r>
            <a:r>
              <a:rPr lang="en-US" altLang="zh-TW" sz="1200" dirty="0" smtClean="0"/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路檢聯稽稽核班次：營業大客車、砂石車危險物品、機車、大貨車及聯結車、其他</a:t>
            </a:r>
            <a:endParaRPr lang="en-US" altLang="zh-TW" sz="1200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資料筆數：</a:t>
            </a:r>
            <a:r>
              <a:rPr lang="en-US" altLang="zh-TW" sz="1200" dirty="0" smtClean="0"/>
              <a:t>24720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2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200" dirty="0" smtClean="0"/>
          </a:p>
          <a:p>
            <a:pPr algn="just">
              <a:lnSpc>
                <a:spcPct val="150000"/>
              </a:lnSpc>
            </a:pPr>
            <a:r>
              <a:rPr lang="zh-TW" altLang="en-US" sz="1200" b="1" dirty="0" smtClean="0"/>
              <a:t>資料前處理</a:t>
            </a:r>
            <a:endParaRPr lang="en-US" altLang="zh-TW" sz="1200" b="1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去掉多餘欄位</a:t>
            </a:r>
            <a:endParaRPr lang="en-US" altLang="zh-TW" sz="1200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時間欄位處理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月、日、時、分獨立欄位；去掉年</a:t>
            </a:r>
            <a:r>
              <a:rPr lang="en-US" altLang="zh-TW" sz="1200" dirty="0" smtClean="0"/>
              <a:t>)</a:t>
            </a:r>
            <a:r>
              <a:rPr lang="en-US" altLang="zh-TW" sz="1200" dirty="0"/>
              <a:t> </a:t>
            </a:r>
            <a:endParaRPr lang="en-US" altLang="zh-TW" sz="1200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 err="1" smtClean="0"/>
              <a:t>need_call_back</a:t>
            </a:r>
            <a:r>
              <a:rPr lang="zh-TW" altLang="en-US" sz="1200" dirty="0" smtClean="0"/>
              <a:t>欄位空值填入</a:t>
            </a:r>
            <a:endParaRPr lang="en-US" altLang="zh-TW" sz="1200" dirty="0" smtClean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200" dirty="0" smtClean="0"/>
              <a:t>violation</a:t>
            </a:r>
            <a:r>
              <a:rPr lang="zh-TW" altLang="en-US" sz="1200" dirty="0" smtClean="0"/>
              <a:t>欄位轉換</a:t>
            </a:r>
            <a:r>
              <a:rPr lang="en-US" altLang="zh-TW" sz="1200" dirty="0" smtClean="0"/>
              <a:t>(0</a:t>
            </a:r>
            <a:r>
              <a:rPr lang="zh-TW" altLang="en-US" sz="1200" dirty="0" smtClean="0"/>
              <a:t> 無違規 </a:t>
            </a:r>
            <a:r>
              <a:rPr lang="en-US" altLang="zh-TW" sz="1200" dirty="0" smtClean="0"/>
              <a:t>/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1</a:t>
            </a:r>
            <a:r>
              <a:rPr lang="zh-TW" altLang="en-US" sz="1200" dirty="0" smtClean="0"/>
              <a:t> 有違規</a:t>
            </a:r>
            <a:r>
              <a:rPr lang="en-US" altLang="zh-TW" sz="1200" dirty="0" smtClean="0"/>
              <a:t>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/>
              <a:t>「</a:t>
            </a:r>
            <a:r>
              <a:rPr lang="zh-TW" altLang="en-US" sz="1200" dirty="0" smtClean="0"/>
              <a:t>類別欄位」做</a:t>
            </a:r>
            <a:r>
              <a:rPr lang="en-US" altLang="zh-TW" sz="1200" dirty="0" smtClean="0"/>
              <a:t>one-hot encoding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b="1" dirty="0" smtClean="0">
                <a:solidFill>
                  <a:schemeClr val="accent1">
                    <a:lumMod val="75000"/>
                  </a:schemeClr>
                </a:solidFill>
              </a:rPr>
              <a:t>資料分群</a:t>
            </a:r>
            <a:r>
              <a:rPr lang="zh-TW" altLang="en-US" sz="1200" dirty="0" smtClean="0"/>
              <a:t>，並計算違規</a:t>
            </a:r>
            <a:r>
              <a:rPr lang="en-US" altLang="zh-TW" sz="1200" dirty="0" smtClean="0"/>
              <a:t>/</a:t>
            </a:r>
            <a:r>
              <a:rPr lang="zh-TW" altLang="en-US" sz="1200" dirty="0" smtClean="0"/>
              <a:t>通知臨檢數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衍生欄位；作為</a:t>
            </a:r>
            <a:r>
              <a:rPr lang="en-US" altLang="zh-TW" sz="1200" dirty="0" smtClean="0"/>
              <a:t>machine learning</a:t>
            </a:r>
            <a:r>
              <a:rPr lang="zh-TW" altLang="en-US" sz="1200" dirty="0" smtClean="0"/>
              <a:t>的</a:t>
            </a:r>
            <a:r>
              <a:rPr lang="en-US" altLang="zh-TW" sz="1200" dirty="0" smtClean="0"/>
              <a:t>label)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原始資料隨機分為訓練集與驗證集</a:t>
            </a:r>
            <a:r>
              <a:rPr lang="en-US" altLang="zh-TW" sz="1200" dirty="0" smtClean="0"/>
              <a:t>(training : validation = 80 : 20)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45881" y="6255602"/>
            <a:ext cx="4602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>
                <a:solidFill>
                  <a:schemeClr val="accent6">
                    <a:lumMod val="75000"/>
                  </a:schemeClr>
                </a:solidFill>
              </a:rPr>
              <a:t>綠字</a:t>
            </a:r>
            <a:r>
              <a:rPr lang="zh-TW" altLang="en-US" sz="1200" dirty="0" smtClean="0"/>
              <a:t>： 多餘欄位</a:t>
            </a:r>
            <a:r>
              <a:rPr lang="en-US" altLang="zh-TW" sz="1200" dirty="0"/>
              <a:t> </a:t>
            </a:r>
            <a:r>
              <a:rPr lang="en-US" altLang="zh-TW" sz="1200" dirty="0" smtClean="0"/>
              <a:t> </a:t>
            </a:r>
            <a:r>
              <a:rPr lang="zh-TW" altLang="en-US" sz="1200" dirty="0" smtClean="0">
                <a:solidFill>
                  <a:schemeClr val="accent2">
                    <a:lumMod val="75000"/>
                  </a:schemeClr>
                </a:solidFill>
              </a:rPr>
              <a:t>棕字</a:t>
            </a:r>
            <a:r>
              <a:rPr lang="zh-TW" altLang="en-US" sz="1200" dirty="0" smtClean="0"/>
              <a:t>：時間欄位處理  </a:t>
            </a:r>
            <a:r>
              <a:rPr lang="zh-TW" altLang="en-US" sz="1200" dirty="0" smtClean="0">
                <a:solidFill>
                  <a:srgbClr val="FF0000"/>
                </a:solidFill>
              </a:rPr>
              <a:t>紅字</a:t>
            </a:r>
            <a:r>
              <a:rPr lang="zh-TW" altLang="en-US" sz="1200" dirty="0" smtClean="0"/>
              <a:t>：</a:t>
            </a:r>
            <a:r>
              <a:rPr lang="en-US" altLang="zh-TW" sz="1200" dirty="0" smtClean="0"/>
              <a:t>label</a:t>
            </a:r>
            <a:r>
              <a:rPr lang="zh-TW" altLang="en-US" sz="1200" dirty="0" smtClean="0"/>
              <a:t>欄位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衍生欄位</a:t>
            </a:r>
            <a:r>
              <a:rPr lang="en-US" altLang="zh-TW" sz="1200" dirty="0" smtClean="0"/>
              <a:t>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087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7583"/>
          <a:stretch/>
        </p:blipFill>
        <p:spPr>
          <a:xfrm>
            <a:off x="4964723" y="1331154"/>
            <a:ext cx="6931269" cy="3600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7253"/>
          <a:stretch/>
        </p:blipFill>
        <p:spPr>
          <a:xfrm>
            <a:off x="586154" y="1331154"/>
            <a:ext cx="4451838" cy="360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資料分布</a:t>
            </a:r>
            <a:r>
              <a:rPr lang="en-US" altLang="zh-TW" dirty="0" smtClean="0"/>
              <a:t>(</a:t>
            </a:r>
            <a:r>
              <a:rPr lang="zh-TW" altLang="en-US" dirty="0" smtClean="0"/>
              <a:t>違規與通知臨檢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239611"/>
              </p:ext>
            </p:extLst>
          </p:nvPr>
        </p:nvGraphicFramePr>
        <p:xfrm>
          <a:off x="586154" y="5082427"/>
          <a:ext cx="825938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1550">
                  <a:extLst>
                    <a:ext uri="{9D8B030D-6E8A-4147-A177-3AD203B41FA5}">
                      <a16:colId xmlns:a16="http://schemas.microsoft.com/office/drawing/2014/main" val="2222767064"/>
                    </a:ext>
                  </a:extLst>
                </a:gridCol>
                <a:gridCol w="923354">
                  <a:extLst>
                    <a:ext uri="{9D8B030D-6E8A-4147-A177-3AD203B41FA5}">
                      <a16:colId xmlns:a16="http://schemas.microsoft.com/office/drawing/2014/main" val="2874555181"/>
                    </a:ext>
                  </a:extLst>
                </a:gridCol>
                <a:gridCol w="800418">
                  <a:extLst>
                    <a:ext uri="{9D8B030D-6E8A-4147-A177-3AD203B41FA5}">
                      <a16:colId xmlns:a16="http://schemas.microsoft.com/office/drawing/2014/main" val="2218981727"/>
                    </a:ext>
                  </a:extLst>
                </a:gridCol>
                <a:gridCol w="800418">
                  <a:extLst>
                    <a:ext uri="{9D8B030D-6E8A-4147-A177-3AD203B41FA5}">
                      <a16:colId xmlns:a16="http://schemas.microsoft.com/office/drawing/2014/main" val="2566655170"/>
                    </a:ext>
                  </a:extLst>
                </a:gridCol>
                <a:gridCol w="471805">
                  <a:extLst>
                    <a:ext uri="{9D8B030D-6E8A-4147-A177-3AD203B41FA5}">
                      <a16:colId xmlns:a16="http://schemas.microsoft.com/office/drawing/2014/main" val="481616579"/>
                    </a:ext>
                  </a:extLst>
                </a:gridCol>
                <a:gridCol w="494220">
                  <a:extLst>
                    <a:ext uri="{9D8B030D-6E8A-4147-A177-3AD203B41FA5}">
                      <a16:colId xmlns:a16="http://schemas.microsoft.com/office/drawing/2014/main" val="3370546215"/>
                    </a:ext>
                  </a:extLst>
                </a:gridCol>
                <a:gridCol w="1335024">
                  <a:extLst>
                    <a:ext uri="{9D8B030D-6E8A-4147-A177-3AD203B41FA5}">
                      <a16:colId xmlns:a16="http://schemas.microsoft.com/office/drawing/2014/main" val="1951456751"/>
                    </a:ext>
                  </a:extLst>
                </a:gridCol>
                <a:gridCol w="1067118">
                  <a:extLst>
                    <a:ext uri="{9D8B030D-6E8A-4147-A177-3AD203B41FA5}">
                      <a16:colId xmlns:a16="http://schemas.microsoft.com/office/drawing/2014/main" val="1479507738"/>
                    </a:ext>
                  </a:extLst>
                </a:gridCol>
                <a:gridCol w="1395476">
                  <a:extLst>
                    <a:ext uri="{9D8B030D-6E8A-4147-A177-3AD203B41FA5}">
                      <a16:colId xmlns:a16="http://schemas.microsoft.com/office/drawing/2014/main" val="32234090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Label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Total count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Mean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STD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Min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Max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First quartile (Q1)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Medium (Q2)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Third quartile (Q3)</a:t>
                      </a:r>
                      <a:endParaRPr lang="zh-TW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875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違規數  </a:t>
                      </a:r>
                      <a:r>
                        <a:rPr lang="en-US" altLang="zh-TW" sz="1200" dirty="0" smtClean="0"/>
                        <a:t>(violation)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7608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0.449132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0.876366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17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316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200" dirty="0" smtClean="0"/>
                        <a:t>通知臨檢數 </a:t>
                      </a:r>
                      <a:r>
                        <a:rPr lang="en-US" altLang="zh-TW" sz="1200" dirty="0" smtClean="0"/>
                        <a:t>(callback)</a:t>
                      </a:r>
                      <a:endParaRPr lang="zh-TW" altLang="en-US" sz="12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0.487382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1.765643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6806194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358171" y="11464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5"/>
                </a:solidFill>
              </a:rPr>
              <a:t>違規數直方圖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535827" y="119448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accent5"/>
                </a:solidFill>
              </a:rPr>
              <a:t>通知臨檢數直方圖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057866" y="5082427"/>
            <a:ext cx="2892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200" b="1" dirty="0" smtClean="0"/>
              <a:t>Follow up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因違規數與通知臨檢數分布裝況相似，故</a:t>
            </a:r>
            <a:r>
              <a:rPr lang="zh-TW" altLang="en-US" sz="1200" dirty="0" smtClean="0">
                <a:solidFill>
                  <a:srgbClr val="FF0000"/>
                </a:solidFill>
              </a:rPr>
              <a:t>先以違規數預測為目標建立模型</a:t>
            </a:r>
            <a:r>
              <a:rPr lang="zh-TW" altLang="en-US" sz="1200" dirty="0" smtClean="0"/>
              <a:t>，待建立適當模型之後再應用到通知臨檢數預測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664" y="3579627"/>
            <a:ext cx="3840000" cy="2880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Linear Regression (basis of violation)</a:t>
            </a:r>
            <a:endParaRPr lang="en-US" altLang="zh-TW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641734"/>
              </p:ext>
            </p:extLst>
          </p:nvPr>
        </p:nvGraphicFramePr>
        <p:xfrm>
          <a:off x="503624" y="1707624"/>
          <a:ext cx="7705328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2260">
                  <a:extLst>
                    <a:ext uri="{9D8B030D-6E8A-4147-A177-3AD203B41FA5}">
                      <a16:colId xmlns:a16="http://schemas.microsoft.com/office/drawing/2014/main" val="3071617290"/>
                    </a:ext>
                  </a:extLst>
                </a:gridCol>
                <a:gridCol w="1005593">
                  <a:extLst>
                    <a:ext uri="{9D8B030D-6E8A-4147-A177-3AD203B41FA5}">
                      <a16:colId xmlns:a16="http://schemas.microsoft.com/office/drawing/2014/main" val="3852811767"/>
                    </a:ext>
                  </a:extLst>
                </a:gridCol>
                <a:gridCol w="871724">
                  <a:extLst>
                    <a:ext uri="{9D8B030D-6E8A-4147-A177-3AD203B41FA5}">
                      <a16:colId xmlns:a16="http://schemas.microsoft.com/office/drawing/2014/main" val="3495462205"/>
                    </a:ext>
                  </a:extLst>
                </a:gridCol>
                <a:gridCol w="840168">
                  <a:extLst>
                    <a:ext uri="{9D8B030D-6E8A-4147-A177-3AD203B41FA5}">
                      <a16:colId xmlns:a16="http://schemas.microsoft.com/office/drawing/2014/main" val="53891223"/>
                    </a:ext>
                  </a:extLst>
                </a:gridCol>
                <a:gridCol w="603568">
                  <a:extLst>
                    <a:ext uri="{9D8B030D-6E8A-4147-A177-3AD203B41FA5}">
                      <a16:colId xmlns:a16="http://schemas.microsoft.com/office/drawing/2014/main" val="360161212"/>
                    </a:ext>
                  </a:extLst>
                </a:gridCol>
                <a:gridCol w="871184">
                  <a:extLst>
                    <a:ext uri="{9D8B030D-6E8A-4147-A177-3AD203B41FA5}">
                      <a16:colId xmlns:a16="http://schemas.microsoft.com/office/drawing/2014/main" val="3529432690"/>
                    </a:ext>
                  </a:extLst>
                </a:gridCol>
                <a:gridCol w="873996">
                  <a:extLst>
                    <a:ext uri="{9D8B030D-6E8A-4147-A177-3AD203B41FA5}">
                      <a16:colId xmlns:a16="http://schemas.microsoft.com/office/drawing/2014/main" val="2553580837"/>
                    </a:ext>
                  </a:extLst>
                </a:gridCol>
                <a:gridCol w="871184">
                  <a:extLst>
                    <a:ext uri="{9D8B030D-6E8A-4147-A177-3AD203B41FA5}">
                      <a16:colId xmlns:a16="http://schemas.microsoft.com/office/drawing/2014/main" val="524126418"/>
                    </a:ext>
                  </a:extLst>
                </a:gridCol>
                <a:gridCol w="875651">
                  <a:extLst>
                    <a:ext uri="{9D8B030D-6E8A-4147-A177-3AD203B41FA5}">
                      <a16:colId xmlns:a16="http://schemas.microsoft.com/office/drawing/2014/main" val="1534238778"/>
                    </a:ext>
                  </a:extLst>
                </a:gridCol>
              </a:tblGrid>
              <a:tr h="20295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Optimizer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Optimizer parameters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Learning rate (</a:t>
                      </a:r>
                      <a:r>
                        <a:rPr lang="en-US" altLang="zh-TW" sz="1200" dirty="0" err="1" smtClean="0"/>
                        <a:t>lr</a:t>
                      </a:r>
                      <a:r>
                        <a:rPr lang="en-US" altLang="zh-TW" sz="1200" dirty="0" smtClean="0"/>
                        <a:t>)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Batch size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Epoch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Train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Validation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096706"/>
                  </a:ext>
                </a:extLst>
              </a:tr>
              <a:tr h="33826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52269"/>
                  </a:ext>
                </a:extLst>
              </a:tr>
              <a:tr h="202956">
                <a:tc rowSpan="8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SGD***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Momentum: 0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1e-3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0.4288843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0.5262989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0.4364961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0.4756923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14168"/>
                  </a:ext>
                </a:extLst>
              </a:tr>
              <a:tr h="202956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1e-3</a:t>
                      </a:r>
                      <a:endParaRPr lang="zh-TW" alt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60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0.4057645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0.5375563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0.5581278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0.3295916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9942425"/>
                  </a:ext>
                </a:extLst>
              </a:tr>
              <a:tr h="202956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1e-3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300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0.4321562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0.4801074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0.4871363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0.4148647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6299994"/>
                  </a:ext>
                </a:extLst>
              </a:tr>
              <a:tr h="202956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1e-3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0.5008004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0.3097066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0.4306597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0.4827029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8617457"/>
                  </a:ext>
                </a:extLst>
              </a:tr>
              <a:tr h="202956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2e-3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60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nan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nan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nan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47483"/>
                  </a:ext>
                </a:extLst>
              </a:tr>
              <a:tr h="202956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5e-4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60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0.3660745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0.6597456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0.4458718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0.4644305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120589"/>
                  </a:ext>
                </a:extLst>
              </a:tr>
              <a:tr h="338260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Momentum: 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1e-3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smtClean="0"/>
                        <a:t>60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0.3763752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0.6051593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0.4343925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0.4782192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54846392"/>
                  </a:ext>
                </a:extLst>
              </a:tr>
              <a:tr h="338260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Momentum: 0.9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1e-3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60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30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0.4757995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0.3737243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0.5658410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0.3203267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269909"/>
                  </a:ext>
                </a:extLst>
              </a:tr>
              <a:tr h="33826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ADAM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β1:</a:t>
                      </a:r>
                      <a:r>
                        <a:rPr lang="zh-TW" altLang="en-US" sz="1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0.9</a:t>
                      </a:r>
                    </a:p>
                    <a:p>
                      <a:pPr algn="ctr"/>
                      <a:r>
                        <a:rPr lang="el-GR" altLang="zh-TW" sz="1200" dirty="0" smtClean="0">
                          <a:solidFill>
                            <a:srgbClr val="FF0000"/>
                          </a:solidFill>
                        </a:rPr>
                        <a:t>Β</a:t>
                      </a:r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2:</a:t>
                      </a:r>
                      <a:r>
                        <a:rPr lang="zh-TW" altLang="en-US" sz="120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0.999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1e-3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60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30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0.3064100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0.6938973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0.4186387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0.4971422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8433951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6558346" y="6493301"/>
            <a:ext cx="54906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i="1" dirty="0" smtClean="0"/>
              <a:t>*: Last epoch, 3-time average, **: MSE=Mean squared error, ***:Stochastic gradient descent</a:t>
            </a:r>
            <a:endParaRPr lang="zh-TW" altLang="en-US" sz="1100" i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503624" y="5540801"/>
            <a:ext cx="77755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altLang="zh-TW" sz="1200" b="1" dirty="0" smtClean="0"/>
              <a:t>Result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使用</a:t>
            </a:r>
            <a:r>
              <a:rPr lang="en-US" altLang="zh-TW" sz="1200" dirty="0" smtClean="0"/>
              <a:t>ADAM</a:t>
            </a:r>
            <a:r>
              <a:rPr lang="zh-TW" altLang="en-US" sz="1200" dirty="0" smtClean="0"/>
              <a:t>做優化方法，在訓練集與驗證集都能夠得到最佳的表現</a:t>
            </a:r>
            <a:r>
              <a:rPr lang="en-US" altLang="zh-TW" sz="1200" dirty="0" smtClean="0"/>
              <a:t>(</a:t>
            </a:r>
            <a:r>
              <a:rPr lang="zh-TW" altLang="en-US" sz="1200" dirty="0" smtClean="0"/>
              <a:t>最低的</a:t>
            </a:r>
            <a:r>
              <a:rPr lang="en-US" altLang="zh-TW" sz="1200" dirty="0" smtClean="0"/>
              <a:t>loss</a:t>
            </a:r>
            <a:r>
              <a:rPr lang="zh-TW" altLang="en-US" sz="1200" dirty="0" smtClean="0"/>
              <a:t>與最高的</a:t>
            </a:r>
            <a:r>
              <a:rPr lang="en-US" altLang="zh-TW" sz="1200" dirty="0" smtClean="0"/>
              <a:t>R-squared score)</a:t>
            </a:r>
            <a:endParaRPr lang="en-US" altLang="zh-TW" sz="1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最優的訓練與驗證情況下，有明顯的</a:t>
            </a:r>
            <a:r>
              <a:rPr lang="en-US" altLang="zh-TW" sz="1200" dirty="0" smtClean="0"/>
              <a:t>under-fitting</a:t>
            </a:r>
            <a:r>
              <a:rPr lang="zh-TW" altLang="en-US" sz="1200" dirty="0" smtClean="0"/>
              <a:t>現象</a:t>
            </a:r>
            <a:r>
              <a:rPr lang="en-US" altLang="zh-TW" sz="1200" dirty="0" smtClean="0"/>
              <a:t>(training</a:t>
            </a:r>
            <a:r>
              <a:rPr lang="zh-TW" altLang="en-US" sz="1200" dirty="0" smtClean="0"/>
              <a:t>表現好，但</a:t>
            </a:r>
            <a:r>
              <a:rPr lang="en-US" altLang="zh-TW" sz="1200" dirty="0" smtClean="0"/>
              <a:t>validation</a:t>
            </a:r>
            <a:r>
              <a:rPr lang="zh-TW" altLang="en-US" sz="1200" dirty="0" smtClean="0"/>
              <a:t>與</a:t>
            </a:r>
            <a:r>
              <a:rPr lang="en-US" altLang="zh-TW" sz="1200" dirty="0" smtClean="0"/>
              <a:t>training</a:t>
            </a:r>
            <a:r>
              <a:rPr lang="zh-TW" altLang="en-US" sz="1200" dirty="0" smtClean="0"/>
              <a:t>的</a:t>
            </a:r>
            <a:r>
              <a:rPr lang="en-US" altLang="zh-TW" sz="1200" dirty="0" smtClean="0"/>
              <a:t>loss</a:t>
            </a:r>
            <a:r>
              <a:rPr lang="zh-TW" altLang="en-US" sz="1200" dirty="0" smtClean="0"/>
              <a:t>有明顯差距</a:t>
            </a:r>
            <a:r>
              <a:rPr lang="en-US" altLang="zh-TW" sz="1200" dirty="0" smtClean="0"/>
              <a:t>)</a:t>
            </a:r>
          </a:p>
          <a:p>
            <a:pPr algn="just"/>
            <a:r>
              <a:rPr lang="en-US" altLang="zh-TW" sz="1200" b="1" dirty="0" smtClean="0"/>
              <a:t>Follow up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以</a:t>
            </a:r>
            <a:r>
              <a:rPr lang="en-US" altLang="zh-TW" sz="1200" dirty="0" smtClean="0"/>
              <a:t>ADAM</a:t>
            </a:r>
            <a:r>
              <a:rPr lang="zh-TW" altLang="en-US" sz="1200" dirty="0" smtClean="0"/>
              <a:t>作為優化方式做後續模型訓練</a:t>
            </a:r>
            <a:endParaRPr lang="en-US" altLang="zh-TW" sz="12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TW" altLang="en-US" sz="1200" dirty="0" smtClean="0"/>
              <a:t>改進</a:t>
            </a:r>
            <a:r>
              <a:rPr lang="en-US" altLang="zh-TW" sz="1200" dirty="0" smtClean="0"/>
              <a:t>linear regression</a:t>
            </a:r>
            <a:r>
              <a:rPr lang="zh-TW" altLang="en-US" sz="1200" dirty="0" smtClean="0"/>
              <a:t> </a:t>
            </a:r>
            <a:r>
              <a:rPr lang="en-US" altLang="zh-TW" sz="1200" dirty="0" smtClean="0"/>
              <a:t>(</a:t>
            </a:r>
            <a:r>
              <a:rPr lang="en-US" altLang="zh-TW" sz="1200" dirty="0" smtClean="0">
                <a:solidFill>
                  <a:srgbClr val="FF0000"/>
                </a:solidFill>
              </a:rPr>
              <a:t>Feature normalize</a:t>
            </a:r>
            <a:r>
              <a:rPr lang="en-US" altLang="zh-TW" sz="1200" dirty="0" smtClean="0"/>
              <a:t>, Feature selection, Change model)</a:t>
            </a:r>
            <a:endParaRPr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3456287" y="1084071"/>
                <a:ext cx="4087513" cy="4346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𝑳𝒊𝒏𝒆𝒂𝒓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𝑹𝒆𝒈𝒓𝒆𝒔𝒔𝒊𝒐𝒏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𝒎𝒐𝒅𝒆𝒍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sSup>
                        <m:sSup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altLang="zh-TW" sz="1400" b="1" i="1" dirty="0" smtClean="0">
                  <a:solidFill>
                    <a:schemeClr val="accent6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𝒊𝒏𝒑𝒖𝒕</m:t>
                      </m:r>
                      <m:d>
                        <m:dPr>
                          <m:ctrlP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𝒇𝒆𝒂𝒕𝒖𝒓𝒆𝒔</m:t>
                          </m:r>
                        </m:e>
                      </m:d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𝒘𝒆𝒊𝒈𝒉𝒕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𝒎𝒂𝒕𝒓𝒊𝒙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𝒃𝒊𝒂𝒔</m:t>
                      </m:r>
                    </m:oMath>
                  </m:oMathPara>
                </a14:m>
                <a:endParaRPr lang="zh-TW" altLang="en-US" sz="1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6287" y="1084071"/>
                <a:ext cx="4087513" cy="434671"/>
              </a:xfrm>
              <a:prstGeom prst="rect">
                <a:avLst/>
              </a:prstGeom>
              <a:blipFill>
                <a:blip r:embed="rId3"/>
                <a:stretch>
                  <a:fillRect l="-1639" b="-169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334108" y="941121"/>
            <a:ext cx="22830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Model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Model: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Loss function: MSE**</a:t>
            </a:r>
            <a:endParaRPr lang="zh-TW" altLang="en-US" sz="14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664" y="335477"/>
            <a:ext cx="3840000" cy="28800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305664" y="20857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Loss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305664" y="3322398"/>
            <a:ext cx="171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R-squared score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5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</a:t>
            </a:r>
            <a:r>
              <a:rPr lang="en-US" altLang="zh-TW" dirty="0" smtClean="0"/>
              <a:t>Regression</a:t>
            </a:r>
            <a:r>
              <a:rPr lang="zh-TW" altLang="en-US" dirty="0" smtClean="0"/>
              <a:t> </a:t>
            </a:r>
            <a:r>
              <a:rPr lang="en-US" altLang="zh-TW" dirty="0" smtClean="0"/>
              <a:t>with normalization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367528"/>
              </p:ext>
            </p:extLst>
          </p:nvPr>
        </p:nvGraphicFramePr>
        <p:xfrm>
          <a:off x="334108" y="1948214"/>
          <a:ext cx="10856262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438">
                  <a:extLst>
                    <a:ext uri="{9D8B030D-6E8A-4147-A177-3AD203B41FA5}">
                      <a16:colId xmlns:a16="http://schemas.microsoft.com/office/drawing/2014/main" val="3669041527"/>
                    </a:ext>
                  </a:extLst>
                </a:gridCol>
                <a:gridCol w="1089618">
                  <a:extLst>
                    <a:ext uri="{9D8B030D-6E8A-4147-A177-3AD203B41FA5}">
                      <a16:colId xmlns:a16="http://schemas.microsoft.com/office/drawing/2014/main" val="347095280"/>
                    </a:ext>
                  </a:extLst>
                </a:gridCol>
                <a:gridCol w="896967">
                  <a:extLst>
                    <a:ext uri="{9D8B030D-6E8A-4147-A177-3AD203B41FA5}">
                      <a16:colId xmlns:a16="http://schemas.microsoft.com/office/drawing/2014/main" val="3071617290"/>
                    </a:ext>
                  </a:extLst>
                </a:gridCol>
                <a:gridCol w="886981">
                  <a:extLst>
                    <a:ext uri="{9D8B030D-6E8A-4147-A177-3AD203B41FA5}">
                      <a16:colId xmlns:a16="http://schemas.microsoft.com/office/drawing/2014/main" val="3495462205"/>
                    </a:ext>
                  </a:extLst>
                </a:gridCol>
                <a:gridCol w="868271">
                  <a:extLst>
                    <a:ext uri="{9D8B030D-6E8A-4147-A177-3AD203B41FA5}">
                      <a16:colId xmlns:a16="http://schemas.microsoft.com/office/drawing/2014/main" val="53891223"/>
                    </a:ext>
                  </a:extLst>
                </a:gridCol>
                <a:gridCol w="630451">
                  <a:extLst>
                    <a:ext uri="{9D8B030D-6E8A-4147-A177-3AD203B41FA5}">
                      <a16:colId xmlns:a16="http://schemas.microsoft.com/office/drawing/2014/main" val="360161212"/>
                    </a:ext>
                  </a:extLst>
                </a:gridCol>
                <a:gridCol w="879210">
                  <a:extLst>
                    <a:ext uri="{9D8B030D-6E8A-4147-A177-3AD203B41FA5}">
                      <a16:colId xmlns:a16="http://schemas.microsoft.com/office/drawing/2014/main" val="2960151236"/>
                    </a:ext>
                  </a:extLst>
                </a:gridCol>
                <a:gridCol w="905404">
                  <a:extLst>
                    <a:ext uri="{9D8B030D-6E8A-4147-A177-3AD203B41FA5}">
                      <a16:colId xmlns:a16="http://schemas.microsoft.com/office/drawing/2014/main" val="3529432690"/>
                    </a:ext>
                  </a:extLst>
                </a:gridCol>
                <a:gridCol w="935097">
                  <a:extLst>
                    <a:ext uri="{9D8B030D-6E8A-4147-A177-3AD203B41FA5}">
                      <a16:colId xmlns:a16="http://schemas.microsoft.com/office/drawing/2014/main" val="2553580837"/>
                    </a:ext>
                  </a:extLst>
                </a:gridCol>
                <a:gridCol w="932089">
                  <a:extLst>
                    <a:ext uri="{9D8B030D-6E8A-4147-A177-3AD203B41FA5}">
                      <a16:colId xmlns:a16="http://schemas.microsoft.com/office/drawing/2014/main" val="524126418"/>
                    </a:ext>
                  </a:extLst>
                </a:gridCol>
                <a:gridCol w="936868">
                  <a:extLst>
                    <a:ext uri="{9D8B030D-6E8A-4147-A177-3AD203B41FA5}">
                      <a16:colId xmlns:a16="http://schemas.microsoft.com/office/drawing/2014/main" val="1534238778"/>
                    </a:ext>
                  </a:extLst>
                </a:gridCol>
                <a:gridCol w="936868">
                  <a:extLst>
                    <a:ext uri="{9D8B030D-6E8A-4147-A177-3AD203B41FA5}">
                      <a16:colId xmlns:a16="http://schemas.microsoft.com/office/drawing/2014/main" val="1185644414"/>
                    </a:ext>
                  </a:extLst>
                </a:gridCol>
              </a:tblGrid>
              <a:tr h="16482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Model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Loss function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Optimizer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Learning rate (</a:t>
                      </a:r>
                      <a:r>
                        <a:rPr lang="en-US" altLang="zh-TW" sz="1200" dirty="0" err="1" smtClean="0"/>
                        <a:t>lr</a:t>
                      </a:r>
                      <a:r>
                        <a:rPr lang="en-US" altLang="zh-TW" sz="1200" dirty="0" smtClean="0"/>
                        <a:t>)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Batch size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Epoch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Feature normalize</a:t>
                      </a:r>
                      <a:endParaRPr lang="zh-TW" altLang="en-US" sz="12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Train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Validation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Remark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096706"/>
                  </a:ext>
                </a:extLst>
              </a:tr>
              <a:tr h="27471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52269"/>
                  </a:ext>
                </a:extLst>
              </a:tr>
              <a:tr h="16482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Linear Regression</a:t>
                      </a:r>
                      <a:endParaRPr lang="zh-TW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MSE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ADAM</a:t>
                      </a:r>
                      <a:endParaRPr lang="zh-TW" altLang="en-US" sz="1200" dirty="0"/>
                    </a:p>
                  </a:txBody>
                  <a:tcPr anchor="ctr">
                    <a:solidFill>
                      <a:srgbClr val="EAEFF7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1e-3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60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0.3064100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0.6938973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0.4186387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0.4971422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basis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14168"/>
                  </a:ext>
                </a:extLst>
              </a:tr>
              <a:tr h="164828"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TW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0.4672726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0.5000631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0.5338425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0.3587625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9942425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504" y="3697115"/>
            <a:ext cx="3840000" cy="2880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7" y="3701221"/>
            <a:ext cx="3840000" cy="28800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7930662" y="3374267"/>
            <a:ext cx="411829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1400" b="1" dirty="0" smtClean="0"/>
              <a:t>Result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將輸入的資料集做正規化</a:t>
            </a:r>
            <a:r>
              <a:rPr lang="en-US" altLang="zh-TW" sz="1400" dirty="0" smtClean="0"/>
              <a:t>(normalize)</a:t>
            </a:r>
            <a:r>
              <a:rPr lang="zh-TW" altLang="en-US" sz="1400" dirty="0" smtClean="0"/>
              <a:t>之後再做模型訓練，反而降低模型預測表現 </a:t>
            </a:r>
            <a:r>
              <a:rPr lang="en-US" altLang="zh-TW" sz="1400" dirty="0" smtClean="0"/>
              <a:t>-&gt;</a:t>
            </a:r>
            <a:r>
              <a:rPr lang="zh-TW" altLang="en-US" sz="1400" dirty="0" smtClean="0"/>
              <a:t> 正規化的過程可能扭曲了原本資料的特徵</a:t>
            </a:r>
            <a:endParaRPr lang="en-US" altLang="zh-TW" sz="1400" dirty="0" smtClean="0"/>
          </a:p>
          <a:p>
            <a:pPr algn="just">
              <a:lnSpc>
                <a:spcPct val="150000"/>
              </a:lnSpc>
            </a:pPr>
            <a:r>
              <a:rPr lang="en-US" altLang="zh-TW" sz="1400" b="1" dirty="0" smtClean="0"/>
              <a:t>Follow up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/>
              <a:t>Feature selection: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rgbClr val="FF0000"/>
                </a:solidFill>
              </a:rPr>
              <a:t>F-statistic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/>
              <a:t>Mutual information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/>
              <a:t>Change model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34108" y="923537"/>
            <a:ext cx="22830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Model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Model: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Loss function: MSE**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Optimizer: ADAM</a:t>
            </a:r>
            <a:endParaRPr lang="zh-TW" altLang="en-US" sz="14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8515994" y="6520981"/>
            <a:ext cx="36760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i="1" dirty="0" smtClean="0"/>
              <a:t>*: Last epoch, 3-time average, **: MSE=Mean squared error</a:t>
            </a:r>
            <a:endParaRPr lang="zh-TW" altLang="en-US" sz="11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3728849" y="1001089"/>
                <a:ext cx="7217574" cy="7990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𝑵𝒐𝒓𝒎𝒂𝒍𝒊𝒛𝒆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num>
                        <m:den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14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𝝐</m:t>
                          </m:r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𝒗𝒆𝒄𝒕𝒐𝒓</m:t>
                      </m:r>
                      <m:d>
                        <m:dPr>
                          <m:ctrlP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𝒇𝒆𝒂𝒕𝒖𝒓𝒆</m:t>
                          </m:r>
                        </m:e>
                      </m:d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sz="1400" b="1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TW" sz="1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1400" b="1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𝒏𝒐𝒓𝒎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1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𝝐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𝟏𝟐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𝒔𝒎𝒂𝒍𝒍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𝒗𝒂𝒍𝒖𝒆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𝒕𝒐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𝒂𝒗𝒐𝒊𝒅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𝒅𝒊𝒗𝒊𝒔𝒊𝒐𝒏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𝒃𝒚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400" b="1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849" y="1001089"/>
                <a:ext cx="7217574" cy="799001"/>
              </a:xfrm>
              <a:prstGeom prst="rect">
                <a:avLst/>
              </a:prstGeom>
              <a:blipFill>
                <a:blip r:embed="rId4"/>
                <a:stretch>
                  <a:fillRect l="-929" b="-53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>
            <a:off x="278027" y="3444603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Loss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281504" y="3444603"/>
            <a:ext cx="171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R-squared score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38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 selection (F-statistic)</a:t>
            </a:r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47963"/>
              </p:ext>
            </p:extLst>
          </p:nvPr>
        </p:nvGraphicFramePr>
        <p:xfrm>
          <a:off x="439266" y="1914595"/>
          <a:ext cx="581574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5155">
                  <a:extLst>
                    <a:ext uri="{9D8B030D-6E8A-4147-A177-3AD203B41FA5}">
                      <a16:colId xmlns:a16="http://schemas.microsoft.com/office/drawing/2014/main" val="2960151236"/>
                    </a:ext>
                  </a:extLst>
                </a:gridCol>
                <a:gridCol w="898679">
                  <a:extLst>
                    <a:ext uri="{9D8B030D-6E8A-4147-A177-3AD203B41FA5}">
                      <a16:colId xmlns:a16="http://schemas.microsoft.com/office/drawing/2014/main" val="1684902018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3529432690"/>
                    </a:ext>
                  </a:extLst>
                </a:gridCol>
                <a:gridCol w="925401">
                  <a:extLst>
                    <a:ext uri="{9D8B030D-6E8A-4147-A177-3AD203B41FA5}">
                      <a16:colId xmlns:a16="http://schemas.microsoft.com/office/drawing/2014/main" val="2553580837"/>
                    </a:ext>
                  </a:extLst>
                </a:gridCol>
                <a:gridCol w="878205">
                  <a:extLst>
                    <a:ext uri="{9D8B030D-6E8A-4147-A177-3AD203B41FA5}">
                      <a16:colId xmlns:a16="http://schemas.microsoft.com/office/drawing/2014/main" val="524126418"/>
                    </a:ext>
                  </a:extLst>
                </a:gridCol>
                <a:gridCol w="927154">
                  <a:extLst>
                    <a:ext uri="{9D8B030D-6E8A-4147-A177-3AD203B41FA5}">
                      <a16:colId xmlns:a16="http://schemas.microsoft.com/office/drawing/2014/main" val="1534238778"/>
                    </a:ext>
                  </a:extLst>
                </a:gridCol>
                <a:gridCol w="702945">
                  <a:extLst>
                    <a:ext uri="{9D8B030D-6E8A-4147-A177-3AD203B41FA5}">
                      <a16:colId xmlns:a16="http://schemas.microsoft.com/office/drawing/2014/main" val="285410983"/>
                    </a:ext>
                  </a:extLst>
                </a:gridCol>
              </a:tblGrid>
              <a:tr h="18895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b="1" kern="1200" dirty="0" smtClean="0">
                          <a:solidFill>
                            <a:srgbClr val="FFFF00"/>
                          </a:solidFill>
                          <a:latin typeface="+mn-lt"/>
                          <a:ea typeface="+mn-ea"/>
                          <a:cs typeface="+mn-cs"/>
                        </a:rPr>
                        <a:t>F-statistic**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Train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Validation</a:t>
                      </a:r>
                      <a:endParaRPr lang="zh-TW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sz="14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Remark</a:t>
                      </a:r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1096706"/>
                  </a:ext>
                </a:extLst>
              </a:tr>
              <a:tr h="28343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Input dimension</a:t>
                      </a:r>
                    </a:p>
                  </a:txBody>
                  <a:tcPr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Loss*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dirty="0" smtClean="0"/>
                        <a:t>R-squared score*</a:t>
                      </a:r>
                      <a:endParaRPr lang="zh-TW" altLang="en-US" sz="1200" dirty="0" smtClean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1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8052269"/>
                  </a:ext>
                </a:extLst>
              </a:tr>
              <a:tr h="17811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&gt;0</a:t>
                      </a:r>
                      <a:endParaRPr lang="zh-TW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554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0.3064100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0.6938973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0.4186387</a:t>
                      </a:r>
                      <a:endParaRPr lang="zh-TW" altLang="en-US" sz="12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rgbClr val="FF0000"/>
                          </a:solidFill>
                        </a:rPr>
                        <a:t>0.4971422</a:t>
                      </a:r>
                      <a:endParaRPr lang="zh-TW" altLang="en-US" sz="12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>
                          <a:solidFill>
                            <a:schemeClr val="tx1"/>
                          </a:solidFill>
                        </a:rPr>
                        <a:t>basis</a:t>
                      </a:r>
                      <a:endParaRPr lang="zh-TW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1014168"/>
                  </a:ext>
                </a:extLst>
              </a:tr>
              <a:tr h="1439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&gt;10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0.3208554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0.6899765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0.4095975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0.5080022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9942425"/>
                  </a:ext>
                </a:extLst>
              </a:tr>
              <a:tr h="1439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&gt;100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0.3419791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0.6693648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0.4191149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0.4965701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291752"/>
                  </a:ext>
                </a:extLst>
              </a:tr>
              <a:tr h="14398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&gt;1000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0.3611655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0.6543159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TW" sz="1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0.4247877</a:t>
                      </a:r>
                      <a:endParaRPr lang="zh-TW" alt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200" dirty="0" smtClean="0"/>
                        <a:t>0.4897562</a:t>
                      </a:r>
                      <a:endParaRPr lang="zh-TW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981438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8362105" y="6427076"/>
            <a:ext cx="3829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i="1" dirty="0" smtClean="0"/>
              <a:t>*: Last epoch, 3-time average, **: F-statistic of feature to target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47" y="3947203"/>
            <a:ext cx="3840000" cy="288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66" y="3947203"/>
            <a:ext cx="3840000" cy="28800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883189" y="3339947"/>
            <a:ext cx="4051839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smtClean="0"/>
              <a:t>Result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 smtClean="0"/>
              <a:t>針對輸入的資料集，以各項欄位與目標欄位的</a:t>
            </a:r>
            <a:r>
              <a:rPr lang="en-US" altLang="zh-TW" sz="1400" dirty="0" smtClean="0"/>
              <a:t>F-statistic</a:t>
            </a:r>
            <a:r>
              <a:rPr lang="zh-TW" altLang="en-US" sz="1400" dirty="0" smtClean="0"/>
              <a:t>為依據做特徵篩選，模型預測效果幾乎無提升</a:t>
            </a:r>
            <a:endParaRPr lang="en-US" altLang="zh-TW" sz="1400" b="1" dirty="0"/>
          </a:p>
          <a:p>
            <a:pPr>
              <a:lnSpc>
                <a:spcPct val="150000"/>
              </a:lnSpc>
            </a:pPr>
            <a:r>
              <a:rPr lang="en-US" altLang="zh-TW" sz="1400" b="1" dirty="0" smtClean="0"/>
              <a:t>Follow up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Feature selection: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strike="dblStrike" dirty="0" smtClean="0"/>
              <a:t>F-statistic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>
                <a:solidFill>
                  <a:srgbClr val="FF0000"/>
                </a:solidFill>
              </a:rPr>
              <a:t>Mutual information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Change model</a:t>
            </a:r>
            <a:endParaRPr lang="zh-TW" altLang="en-US" sz="14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334108" y="923537"/>
            <a:ext cx="22830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/>
              <a:t>Model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Model: 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Loss function: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Optimizer: ADAM</a:t>
            </a:r>
            <a:endParaRPr lang="zh-TW" altLang="en-US" sz="14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2673250" y="1096652"/>
            <a:ext cx="18509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Learning rate: 1e-3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Batch size: 60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400" dirty="0" smtClean="0"/>
              <a:t>Epoch: 30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78027" y="3778714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Loss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281504" y="3778714"/>
            <a:ext cx="171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5"/>
                </a:solidFill>
              </a:rPr>
              <a:t>R-squared score</a:t>
            </a:r>
            <a:endParaRPr lang="zh-TW" altLang="en-US" b="1" dirty="0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/>
              <p:cNvSpPr txBox="1"/>
              <p:nvPr/>
            </p:nvSpPr>
            <p:spPr>
              <a:xfrm>
                <a:off x="6589865" y="1014072"/>
                <a:ext cx="5417498" cy="21428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𝒔𝒕𝒂𝒕𝒖𝒔𝒕𝒊𝒄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𝒔𝒄𝒐𝒓𝒆</m:t>
                          </m:r>
                        </m:e>
                      </m:d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TW" sz="1400" b="1" i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𝑺𝑺𝑹</m:t>
                          </m:r>
                        </m:num>
                        <m:den>
                          <m: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𝑺𝑺𝑬</m:t>
                          </m:r>
                        </m:den>
                      </m:f>
                      <m:r>
                        <a:rPr lang="en-US" altLang="zh-TW" sz="1400" b="1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p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p>
                                  <m:r>
                                    <a:rPr lang="en-US" altLang="zh-TW" sz="14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d>
                            <m:dPr>
                              <m:ctrlP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1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altLang="zh-TW" sz="1400" b="1" i="0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𝒄𝒐𝒆𝒇𝒇𝒊𝒄𝒊𝒆𝒏𝒕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𝒅𝒆𝒕𝒆𝒓𝒎𝒊𝒏𝒂𝒕𝒊𝒐𝒏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𝑷𝑪𝑪</m:t>
                          </m:r>
                        </m:e>
                        <m:sup>
                          <m:r>
                            <a:rPr lang="en-US" altLang="zh-TW" sz="1400" b="1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𝑺𝑺𝑹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𝑹𝒆𝒈𝒓𝒆𝒔𝒔𝒊𝒐𝒏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𝒔𝒖𝒎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𝒔𝒒𝒖𝒂𝒓𝒆𝒔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𝑺𝑺𝑬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𝑬𝒓𝒓𝒐𝒓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𝒔𝒖𝒎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m:rPr>
                          <m:nor/>
                        </m:rPr>
                        <a:rPr lang="en-US" altLang="zh-TW" sz="1400" b="1" i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quares</m:t>
                      </m:r>
                    </m:oMath>
                  </m:oMathPara>
                </a14:m>
                <a:endParaRPr lang="en-US" altLang="zh-TW" sz="1400" b="1" i="0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14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PCC</m:t>
                      </m:r>
                      <m:r>
                        <m:rPr>
                          <m:nor/>
                        </m:rPr>
                        <a:rPr lang="en-US" altLang="zh-TW" sz="14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:</m:t>
                      </m:r>
                      <m:r>
                        <m:rPr>
                          <m:nor/>
                        </m:rPr>
                        <a:rPr lang="en-US" altLang="zh-TW" sz="14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Pearson</m:t>
                      </m:r>
                      <m:r>
                        <m:rPr>
                          <m:nor/>
                        </m:rP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4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correlation</m:t>
                      </m:r>
                      <m:r>
                        <m:rPr>
                          <m:nor/>
                        </m:rPr>
                        <a:rPr lang="en-US" altLang="zh-TW" sz="14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4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altLang="zh-TW" sz="1400" b="1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TW" sz="1400" b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m:t>= </m:t>
                      </m:r>
                      <m:f>
                        <m:fPr>
                          <m:ctrlP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𝒄𝒐𝒗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TW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TW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[(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TW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TW" sz="1400" b="1" i="1" dirty="0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altLang="zh-TW" sz="1400" b="1" i="1" dirty="0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)]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1400" b="1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b="1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TW" sz="1400" b="1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1400" b="1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1400" b="1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altLang="zh-TW" sz="1400" b="1" i="1" dirty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</m:den>
                      </m:f>
                      <m:r>
                        <a:rPr lang="en-US" altLang="zh-TW" sz="1400" b="1" i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TW" sz="1400" b="1" i="0" dirty="0" smtClean="0">
                  <a:solidFill>
                    <a:schemeClr val="accent1">
                      <a:lumMod val="7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𝒔𝒂𝒎𝒑𝒍𝒆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𝒏𝒖𝒎𝒃𝒆𝒓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TW" altLang="en-US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𝒔𝒕𝒂𝒏𝒅𝒂𝒓𝒅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𝒅𝒆𝒗𝒊𝒂𝒕𝒊𝒐𝒏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zh-TW" sz="1400" b="1" i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𝒆𝒙𝒑𝒆𝒄𝒕𝒂𝒕𝒊𝒐𝒏</m:t>
                      </m:r>
                    </m:oMath>
                  </m:oMathPara>
                </a14:m>
                <a:endParaRPr lang="en-US" altLang="zh-TW" sz="1400" b="1" i="1" dirty="0" smtClean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865" y="1014072"/>
                <a:ext cx="5417498" cy="2142831"/>
              </a:xfrm>
              <a:prstGeom prst="rect">
                <a:avLst/>
              </a:prstGeom>
              <a:blipFill>
                <a:blip r:embed="rId4"/>
                <a:stretch>
                  <a:fillRect l="-1125" b="-2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127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7170</TotalTime>
  <Words>3202</Words>
  <Application>Microsoft Office PowerPoint</Application>
  <PresentationFormat>寬螢幕</PresentationFormat>
  <Paragraphs>830</Paragraphs>
  <Slides>25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1" baseType="lpstr">
      <vt:lpstr>新細明體</vt:lpstr>
      <vt:lpstr>Arial</vt:lpstr>
      <vt:lpstr>Calibri</vt:lpstr>
      <vt:lpstr>Calibri Light</vt:lpstr>
      <vt:lpstr>Cambria Math</vt:lpstr>
      <vt:lpstr>Office 佈景主題</vt:lpstr>
      <vt:lpstr>113年自行研究計畫案 用於優化路檢聯稽績效之預測模型研究 (以新竹所為例)</vt:lpstr>
      <vt:lpstr>研究大綱</vt:lpstr>
      <vt:lpstr>研究說明與現況</vt:lpstr>
      <vt:lpstr>研究流程</vt:lpstr>
      <vt:lpstr>資料特徵概述</vt:lpstr>
      <vt:lpstr>資料分布(違規與通知臨檢)</vt:lpstr>
      <vt:lpstr>Linear Regression (basis of violation)</vt:lpstr>
      <vt:lpstr>Linear Regression with normalization</vt:lpstr>
      <vt:lpstr>Feature selection (F-statistic)</vt:lpstr>
      <vt:lpstr>Feature selection (Mutual information)</vt:lpstr>
      <vt:lpstr>Polynomial Regression</vt:lpstr>
      <vt:lpstr>Linear-ReLU-Stack model</vt:lpstr>
      <vt:lpstr>Linear-X-Stack (1 stack)</vt:lpstr>
      <vt:lpstr>Poisson Regression</vt:lpstr>
      <vt:lpstr>Negative Binomial 2 (NB2) Regression</vt:lpstr>
      <vt:lpstr>Generalized Poisson Regression</vt:lpstr>
      <vt:lpstr>未來研究方向</vt:lpstr>
      <vt:lpstr>Appendix</vt:lpstr>
      <vt:lpstr>Linear Regression (SGD optimization)</vt:lpstr>
      <vt:lpstr>Linear Regression (SGD optimization and ADAM)</vt:lpstr>
      <vt:lpstr>Linear-ReLU-Stack model</vt:lpstr>
      <vt:lpstr>Linear-X-Stack</vt:lpstr>
      <vt:lpstr>Zero-Inflated Poisson Regression</vt:lpstr>
      <vt:lpstr>Linear replacement _ input layer</vt:lpstr>
      <vt:lpstr>Linear Regression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113年自行研究計畫案 用於優化路檢聯稽績效之預測模型研究 (以新竹所為例)</dc:title>
  <dc:creator>新竹所-監理資訊科-楊騏銘</dc:creator>
  <cp:lastModifiedBy>新竹所-監理資訊科-楊騏銘</cp:lastModifiedBy>
  <cp:revision>883</cp:revision>
  <dcterms:created xsi:type="dcterms:W3CDTF">2023-11-24T05:50:20Z</dcterms:created>
  <dcterms:modified xsi:type="dcterms:W3CDTF">2024-02-05T09:58:08Z</dcterms:modified>
</cp:coreProperties>
</file>